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738" r:id="rId6"/>
    <p:sldId id="257" r:id="rId7"/>
    <p:sldId id="736" r:id="rId8"/>
    <p:sldId id="261" r:id="rId9"/>
    <p:sldId id="737" r:id="rId10"/>
    <p:sldId id="259" r:id="rId11"/>
    <p:sldId id="270" r:id="rId12"/>
    <p:sldId id="272" r:id="rId13"/>
    <p:sldId id="267" r:id="rId14"/>
    <p:sldId id="735" r:id="rId15"/>
    <p:sldId id="266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8F1C1F-CEB5-43A8-C7ED-59ADD0541E45}" name="Judit Dueso Barroso" initials="JDB" userId="S::judit.dueso@barcelonactiva.cat::d4619c7d-bedd-46c4-b2ec-90fc98bedaa2" providerId="AD"/>
  <p188:author id="{C6C60348-714B-7969-326F-3D3FE1D15F47}" name="Mar Iglesias Salvador" initials="MIS" userId="S::mar.iglesias@barcelonactiva.cat::5cd71df9-b7cd-4ec0-857e-4020d55cd8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E86"/>
    <a:srgbClr val="6D2C63"/>
    <a:srgbClr val="56267D"/>
    <a:srgbClr val="B596CE"/>
    <a:srgbClr val="DEACD7"/>
    <a:srgbClr val="FE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567" autoAdjust="0"/>
  </p:normalViewPr>
  <p:slideViewPr>
    <p:cSldViewPr snapToGrid="0">
      <p:cViewPr>
        <p:scale>
          <a:sx n="80" d="100"/>
          <a:sy n="80" d="100"/>
        </p:scale>
        <p:origin x="150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EAB9A43-F820-426D-9A28-D5A5D8F3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1E2FE4-261D-415F-9665-967F146DB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4D781-4117-45EB-995E-A57615AC03D4}" type="datetimeFigureOut">
              <a:rPr lang="ca-ES" smtClean="0"/>
              <a:t>18/4/2024</a:t>
            </a:fld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3BC5E0-17EC-4BA3-90F1-AF25D36729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287EC2-F331-4ADE-9B3B-7B81E70EF8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99F15-E0DD-4969-A51D-76AA4FB77C0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4871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op.diba.cat/anunci/3149294/aprovacio-inicial-de-les-bases-dels-premis-dels-programes-cami-de-la-solidesa-i-construim-en-femeni-destinats-a-promoure-i-enfortir-projectes-i-organitzacions-liderades-per-dones-ajuntament-de-barcelona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novaciosocioeconomica@barcelonactiva.ca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jbcn-decidim-barcelona-organizations.s3.amazonaws.com/decidim-bcn-organizations/uploads/decidim/attachment/file/3712/ESTRATEGIA_ESSBCN2030.pdf" TargetMode="External"/><Relationship Id="rId2" Type="http://schemas.openxmlformats.org/officeDocument/2006/relationships/hyperlink" Target="https://ajuntament.barcelona.cat/economia-social-solidaria/ca/impulsem-less-piess/pla-dimpuls-de-leconomia-social-i-solidaria-2021-202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arcelonactiva.cat/economia-social-i-solidar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__PkiQGSGY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unica.barcelona.cat/newsletters/subscribe/?lang=ca&amp;source=36" TargetMode="External"/><Relationship Id="rId2" Type="http://schemas.openxmlformats.org/officeDocument/2006/relationships/hyperlink" Target="https://www.barcelonactiva.cat/butlletin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AltresEconomies" TargetMode="External"/><Relationship Id="rId5" Type="http://schemas.openxmlformats.org/officeDocument/2006/relationships/hyperlink" Target="https://empreses.barcelonactiva.cat/camidelasolidesa" TargetMode="External"/><Relationship Id="rId4" Type="http://schemas.openxmlformats.org/officeDocument/2006/relationships/hyperlink" Target="https://ajuntament.barcelona.cat/economia-social-solidaria/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ángulo 3"/>
          <p:cNvSpPr/>
          <p:nvPr/>
        </p:nvSpPr>
        <p:spPr>
          <a:xfrm>
            <a:off x="0" y="5379265"/>
            <a:ext cx="12192000" cy="1484322"/>
          </a:xfrm>
          <a:prstGeom prst="rect">
            <a:avLst/>
          </a:prstGeom>
          <a:gradFill flip="none" rotWithShape="1">
            <a:gsLst>
              <a:gs pos="0">
                <a:srgbClr val="56267D"/>
              </a:gs>
              <a:gs pos="75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5" name="Google Shape;252;p2"/>
          <p:cNvSpPr txBox="1"/>
          <p:nvPr/>
        </p:nvSpPr>
        <p:spPr>
          <a:xfrm>
            <a:off x="414165" y="1354962"/>
            <a:ext cx="11455686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ctr" defTabSz="914400">
              <a:defRPr sz="10800" b="1">
                <a:solidFill>
                  <a:srgbClr val="FFFFFF"/>
                </a:solidFill>
              </a:defRPr>
            </a:pPr>
            <a:r>
              <a:rPr lang="es-ES" sz="4800" dirty="0">
                <a:solidFill>
                  <a:schemeClr val="tx1"/>
                </a:solidFill>
                <a:latin typeface="Akkurat-Light" panose="02000503030000020004" pitchFamily="2" charset="0"/>
              </a:rPr>
              <a:t>Edició</a:t>
            </a:r>
            <a:endParaRPr sz="4800" dirty="0">
              <a:solidFill>
                <a:schemeClr val="tx1"/>
              </a:solidFill>
              <a:latin typeface="Akkurat-Light" panose="02000503030000020004" pitchFamily="2" charset="0"/>
            </a:endParaRPr>
          </a:p>
        </p:txBody>
      </p:sp>
      <p:sp>
        <p:nvSpPr>
          <p:cNvPr id="2" name="Google Shape;252;p2">
            <a:extLst>
              <a:ext uri="{FF2B5EF4-FFF2-40B4-BE49-F238E27FC236}">
                <a16:creationId xmlns:a16="http://schemas.microsoft.com/office/drawing/2014/main" id="{575A5816-ACD1-77AD-3070-E12C452E81EE}"/>
              </a:ext>
            </a:extLst>
          </p:cNvPr>
          <p:cNvSpPr txBox="1"/>
          <p:nvPr/>
        </p:nvSpPr>
        <p:spPr>
          <a:xfrm>
            <a:off x="414165" y="2803038"/>
            <a:ext cx="4362116" cy="73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defTabSz="914400">
              <a:defRPr sz="10800" b="1">
                <a:solidFill>
                  <a:srgbClr val="FFFFFF"/>
                </a:solidFill>
              </a:defRPr>
            </a:pPr>
            <a:r>
              <a:rPr lang="es-ES" sz="1400" dirty="0">
                <a:solidFill>
                  <a:schemeClr val="bg1"/>
                </a:solidFill>
                <a:latin typeface="Akkurat" panose="02000503040000020004" pitchFamily="2" charset="0"/>
              </a:rPr>
              <a:t>Programa de acompañamiento y fortalecimiento de organizaciones de ESS lideradas por mujeres o que promueven su acceso a cargos de liderazgo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580CE0-3031-3873-B6C8-E6DA7673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74" y="103038"/>
            <a:ext cx="7177326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424C4F-61D1-A7E6-F968-2FD73512D8F4}"/>
              </a:ext>
            </a:extLst>
          </p:cNvPr>
          <p:cNvSpPr txBox="1"/>
          <p:nvPr/>
        </p:nvSpPr>
        <p:spPr>
          <a:xfrm>
            <a:off x="0" y="5139966"/>
            <a:ext cx="501467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ca-ES" b="1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FE99CF-657D-0470-6F74-4F2274FBA90E}"/>
              </a:ext>
            </a:extLst>
          </p:cNvPr>
          <p:cNvSpPr txBox="1"/>
          <p:nvPr/>
        </p:nvSpPr>
        <p:spPr>
          <a:xfrm>
            <a:off x="0" y="926901"/>
            <a:ext cx="5014674" cy="1246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3500" dirty="0">
                <a:solidFill>
                  <a:schemeClr val="bg1"/>
                </a:solidFill>
                <a:latin typeface="MetaBoldTurk" pitchFamily="50" charset="0"/>
              </a:rPr>
              <a:t>CAMÍ DE LA SOLIDESA</a:t>
            </a:r>
          </a:p>
          <a:p>
            <a:pPr algn="ctr"/>
            <a:endParaRPr lang="ca-ES" sz="2000" dirty="0">
              <a:solidFill>
                <a:schemeClr val="bg1"/>
              </a:solidFill>
              <a:latin typeface="MetaBoldTurk" pitchFamily="50" charset="0"/>
            </a:endParaRPr>
          </a:p>
          <a:p>
            <a:pPr algn="ctr"/>
            <a:r>
              <a:rPr lang="ca-ES" sz="2000" dirty="0">
                <a:solidFill>
                  <a:schemeClr val="bg1"/>
                </a:solidFill>
                <a:latin typeface="MetaBoldTurk" pitchFamily="50" charset="0"/>
              </a:rPr>
              <a:t>9a </a:t>
            </a:r>
            <a:r>
              <a:rPr lang="ca-ES" sz="2000" dirty="0" err="1">
                <a:solidFill>
                  <a:schemeClr val="bg1"/>
                </a:solidFill>
                <a:latin typeface="MetaBoldTurk" pitchFamily="50" charset="0"/>
              </a:rPr>
              <a:t>edición</a:t>
            </a:r>
            <a:endParaRPr lang="ca-ES" sz="2000" dirty="0">
              <a:solidFill>
                <a:schemeClr val="bg1"/>
              </a:solidFill>
              <a:latin typeface="MetaBoldTurk" pitchFamily="50" charset="0"/>
            </a:endParaRPr>
          </a:p>
        </p:txBody>
      </p:sp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D26725B-BEB0-70BC-9496-A5C1EC050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44" y="5865623"/>
            <a:ext cx="3400712" cy="72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252;p2"/>
          <p:cNvSpPr txBox="1"/>
          <p:nvPr/>
        </p:nvSpPr>
        <p:spPr>
          <a:xfrm>
            <a:off x="657224" y="280053"/>
            <a:ext cx="11174405" cy="132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914400">
              <a:defRPr sz="4500" b="1"/>
            </a:lvl1pPr>
          </a:lstStyle>
          <a:p>
            <a:r>
              <a:rPr lang="es-ES" sz="4000" dirty="0">
                <a:solidFill>
                  <a:srgbClr val="56267D"/>
                </a:solidFill>
                <a:latin typeface="MetaBoldTurk" pitchFamily="50" charset="0"/>
              </a:rPr>
              <a:t>Premios a los mejores proyectos en el ámbito de la ESS, trabajados y presentados </a:t>
            </a:r>
          </a:p>
        </p:txBody>
      </p:sp>
      <p:sp>
        <p:nvSpPr>
          <p:cNvPr id="159" name="Marcador de número de diapositiva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59544" y="6398513"/>
            <a:ext cx="194256" cy="2807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160" name="CuadroTexto 1"/>
          <p:cNvSpPr txBox="1"/>
          <p:nvPr/>
        </p:nvSpPr>
        <p:spPr>
          <a:xfrm>
            <a:off x="657224" y="1673945"/>
            <a:ext cx="1104733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/>
            </a:pPr>
            <a:r>
              <a:rPr lang="es-ES" dirty="0">
                <a:latin typeface="Akkurat" panose="02000503040000020004" pitchFamily="2" charset="0"/>
              </a:rPr>
              <a:t>El objetivo de los premios es impulsar y potenciar el fortalecimiento de empresas, entidades y proyectos de ESS formadas y lideradas principalmente por mujeres y/o que quieran apostar para formar trabajadoras en cargos de responsabilidad, de forma que contribuyan a la existencia de un tejido socioeconómico con vocación de transformación social potente y consolidado en diferentes sectores de actividad.</a:t>
            </a:r>
          </a:p>
          <a:p>
            <a:pPr algn="just">
              <a:defRPr sz="1600"/>
            </a:pPr>
            <a:endParaRPr lang="ca-ES" sz="1400" dirty="0">
              <a:latin typeface="Akkurat-Light" panose="02000503030000020004" pitchFamily="2" charset="0"/>
            </a:endParaRP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D06EA31B-881B-5DE3-189A-F439194A917B}"/>
              </a:ext>
            </a:extLst>
          </p:cNvPr>
          <p:cNvSpPr txBox="1"/>
          <p:nvPr/>
        </p:nvSpPr>
        <p:spPr>
          <a:xfrm>
            <a:off x="657224" y="2971920"/>
            <a:ext cx="5400000" cy="1477328"/>
          </a:xfrm>
          <a:prstGeom prst="rect">
            <a:avLst/>
          </a:prstGeom>
          <a:noFill/>
          <a:ln w="19050" cap="flat">
            <a:solidFill>
              <a:srgbClr val="6D2C63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1600" b="1">
                <a:latin typeface="Akkurat-Light" panose="02000503030000020004" pitchFamily="2" charset="0"/>
              </a:defRPr>
            </a:lvl1pPr>
          </a:lstStyle>
          <a:p>
            <a:pPr algn="l"/>
            <a:r>
              <a:rPr lang="es-ES" dirty="0">
                <a:latin typeface="Akkurat" panose="02000503040000020004" pitchFamily="2" charset="0"/>
              </a:rPr>
              <a:t>Requisitos</a:t>
            </a:r>
          </a:p>
          <a:p>
            <a:pPr algn="l"/>
            <a:endParaRPr lang="es-ES" dirty="0">
              <a:latin typeface="Akkurat" panose="02000503040000020004" pitchFamily="2" charset="0"/>
            </a:endParaRPr>
          </a:p>
          <a:p>
            <a:pPr algn="l"/>
            <a:r>
              <a:rPr lang="es-ES" dirty="0">
                <a:latin typeface="Akkurat" panose="02000503040000020004" pitchFamily="2" charset="0"/>
              </a:rPr>
              <a:t>-</a:t>
            </a:r>
            <a:r>
              <a:rPr lang="es-ES" sz="1400" dirty="0">
                <a:latin typeface="Akkurat" panose="02000503040000020004" pitchFamily="2" charset="0"/>
              </a:rPr>
              <a:t>Participación</a:t>
            </a:r>
            <a:r>
              <a:rPr lang="es-ES" sz="1400" b="0" dirty="0">
                <a:latin typeface="Akkurat" panose="02000503040000020004" pitchFamily="2" charset="0"/>
              </a:rPr>
              <a:t> activa en el programa (&gt;60%).</a:t>
            </a:r>
          </a:p>
          <a:p>
            <a:pPr algn="l"/>
            <a:r>
              <a:rPr lang="es-ES" sz="1400" b="0" dirty="0">
                <a:latin typeface="Akkurat" panose="02000503040000020004" pitchFamily="2" charset="0"/>
              </a:rPr>
              <a:t>-</a:t>
            </a:r>
            <a:r>
              <a:rPr lang="es-ES" sz="1400" dirty="0">
                <a:latin typeface="Akkurat" panose="02000503040000020004" pitchFamily="2" charset="0"/>
              </a:rPr>
              <a:t>No estar de baja </a:t>
            </a:r>
            <a:r>
              <a:rPr lang="es-ES" sz="1400" b="0" dirty="0">
                <a:latin typeface="Akkurat" panose="02000503040000020004" pitchFamily="2" charset="0"/>
              </a:rPr>
              <a:t>en el plazo de presentación. </a:t>
            </a:r>
          </a:p>
          <a:p>
            <a:pPr algn="l"/>
            <a:r>
              <a:rPr lang="es-ES" sz="1400" b="0" dirty="0">
                <a:latin typeface="Akkurat" panose="02000503040000020004" pitchFamily="2" charset="0"/>
              </a:rPr>
              <a:t>-Finalizar y presentar el </a:t>
            </a:r>
            <a:r>
              <a:rPr lang="es-ES" sz="1400" dirty="0">
                <a:latin typeface="Akkurat" panose="02000503040000020004" pitchFamily="2" charset="0"/>
              </a:rPr>
              <a:t>Proyecto de fortalecimiento </a:t>
            </a:r>
            <a:r>
              <a:rPr lang="es-ES" sz="1400" b="0" dirty="0">
                <a:latin typeface="Akkurat" panose="02000503040000020004" pitchFamily="2" charset="0"/>
              </a:rPr>
              <a:t>trabajado. </a:t>
            </a:r>
          </a:p>
          <a:p>
            <a:pPr algn="l"/>
            <a:r>
              <a:rPr lang="es-ES" sz="1400" b="0" dirty="0">
                <a:latin typeface="Akkurat" panose="02000503040000020004" pitchFamily="2" charset="0"/>
              </a:rPr>
              <a:t>-Presentar la </a:t>
            </a:r>
            <a:r>
              <a:rPr lang="es-ES" sz="1400" dirty="0">
                <a:latin typeface="Akkurat" panose="02000503040000020004" pitchFamily="2" charset="0"/>
              </a:rPr>
              <a:t>ficha resumen </a:t>
            </a:r>
            <a:r>
              <a:rPr lang="es-ES" sz="1400" b="0" dirty="0">
                <a:latin typeface="Akkurat" panose="02000503040000020004" pitchFamily="2" charset="0"/>
              </a:rPr>
              <a:t>general del proyecto.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43B6A007-C83D-B43A-BA86-828F7D31BD05}"/>
              </a:ext>
            </a:extLst>
          </p:cNvPr>
          <p:cNvSpPr txBox="1"/>
          <p:nvPr/>
        </p:nvSpPr>
        <p:spPr>
          <a:xfrm>
            <a:off x="6244426" y="2965035"/>
            <a:ext cx="5400000" cy="1477328"/>
          </a:xfrm>
          <a:prstGeom prst="rect">
            <a:avLst/>
          </a:prstGeom>
          <a:noFill/>
          <a:ln w="19050" cap="flat">
            <a:solidFill>
              <a:srgbClr val="6D2C63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1600" b="1">
                <a:latin typeface="Akkurat-Light" panose="02000503030000020004" pitchFamily="2" charset="0"/>
              </a:defRPr>
            </a:lvl1pPr>
          </a:lstStyle>
          <a:p>
            <a:pPr algn="l"/>
            <a:r>
              <a:rPr lang="ca-ES" dirty="0" err="1">
                <a:latin typeface="Akkurat" panose="02000503040000020004" pitchFamily="2" charset="0"/>
              </a:rPr>
              <a:t>Premios</a:t>
            </a:r>
            <a:r>
              <a:rPr lang="ca-ES" dirty="0">
                <a:latin typeface="Akkurat" panose="02000503040000020004" pitchFamily="2" charset="0"/>
              </a:rPr>
              <a:t> (*2024-2025)</a:t>
            </a:r>
          </a:p>
          <a:p>
            <a:pPr algn="l"/>
            <a:endParaRPr lang="ca-ES" dirty="0">
              <a:latin typeface="Akkurat" panose="02000503040000020004" pitchFamily="2" charset="0"/>
            </a:endParaRPr>
          </a:p>
          <a:p>
            <a:pPr algn="l"/>
            <a:r>
              <a:rPr lang="ca-ES" sz="1400" b="0" dirty="0">
                <a:latin typeface="Akkurat" panose="02000503040000020004" pitchFamily="2" charset="0"/>
              </a:rPr>
              <a:t>- </a:t>
            </a:r>
            <a:r>
              <a:rPr lang="ca-ES" sz="1400" dirty="0" err="1">
                <a:latin typeface="Akkurat" panose="02000503040000020004" pitchFamily="2" charset="0"/>
              </a:rPr>
              <a:t>Ganadora</a:t>
            </a:r>
            <a:r>
              <a:rPr lang="ca-ES" sz="1400" b="0" dirty="0">
                <a:latin typeface="Akkurat" panose="02000503040000020004" pitchFamily="2" charset="0"/>
              </a:rPr>
              <a:t>: 	6.000€ + 1 </a:t>
            </a:r>
            <a:r>
              <a:rPr lang="es-ES" sz="1400" b="0" dirty="0">
                <a:latin typeface="Akkurat" panose="02000503040000020004" pitchFamily="2" charset="0"/>
              </a:rPr>
              <a:t>año de incubación o </a:t>
            </a:r>
            <a:r>
              <a:rPr lang="es-ES" sz="1400" b="0" dirty="0" err="1">
                <a:latin typeface="Akkurat" panose="02000503040000020004" pitchFamily="2" charset="0"/>
              </a:rPr>
              <a:t>mentorización</a:t>
            </a:r>
            <a:r>
              <a:rPr lang="ca-ES" sz="1400" b="0" dirty="0">
                <a:latin typeface="Akkurat" panose="02000503040000020004" pitchFamily="2" charset="0"/>
              </a:rPr>
              <a:t>.</a:t>
            </a:r>
          </a:p>
          <a:p>
            <a:pPr algn="l"/>
            <a:r>
              <a:rPr lang="ca-ES" sz="1400" b="0" dirty="0">
                <a:latin typeface="Akkurat" panose="02000503040000020004" pitchFamily="2" charset="0"/>
              </a:rPr>
              <a:t>-</a:t>
            </a:r>
            <a:r>
              <a:rPr lang="ca-ES" sz="1400" dirty="0">
                <a:latin typeface="Akkurat" panose="02000503040000020004" pitchFamily="2" charset="0"/>
              </a:rPr>
              <a:t>1a Finalista</a:t>
            </a:r>
            <a:r>
              <a:rPr lang="ca-ES" sz="1400" b="0" dirty="0">
                <a:latin typeface="Akkurat" panose="02000503040000020004" pitchFamily="2" charset="0"/>
              </a:rPr>
              <a:t>: 	4.000€ + 1 </a:t>
            </a:r>
            <a:r>
              <a:rPr lang="es-ES" sz="1400" b="0" dirty="0">
                <a:latin typeface="Akkurat" panose="02000503040000020004" pitchFamily="2" charset="0"/>
              </a:rPr>
              <a:t>año de incubación o </a:t>
            </a:r>
            <a:r>
              <a:rPr lang="es-ES" sz="1400" b="0" dirty="0" err="1">
                <a:latin typeface="Akkurat" panose="02000503040000020004" pitchFamily="2" charset="0"/>
              </a:rPr>
              <a:t>mentorización</a:t>
            </a:r>
            <a:r>
              <a:rPr lang="ca-ES" sz="1400" b="0" dirty="0">
                <a:latin typeface="Akkurat" panose="02000503040000020004" pitchFamily="2" charset="0"/>
              </a:rPr>
              <a:t>.</a:t>
            </a:r>
          </a:p>
          <a:p>
            <a:pPr algn="l"/>
            <a:r>
              <a:rPr lang="ca-ES" sz="1400" dirty="0">
                <a:latin typeface="Akkurat" panose="02000503040000020004" pitchFamily="2" charset="0"/>
              </a:rPr>
              <a:t>- 2a Finalista</a:t>
            </a:r>
            <a:r>
              <a:rPr lang="ca-ES" sz="1400" b="0" dirty="0">
                <a:latin typeface="Akkurat" panose="02000503040000020004" pitchFamily="2" charset="0"/>
              </a:rPr>
              <a:t>: 	2.000€ + 1 </a:t>
            </a:r>
            <a:r>
              <a:rPr lang="es-ES" sz="1400" b="0" dirty="0">
                <a:latin typeface="Akkurat" panose="02000503040000020004" pitchFamily="2" charset="0"/>
              </a:rPr>
              <a:t>año de incubación o </a:t>
            </a:r>
            <a:r>
              <a:rPr lang="es-ES" sz="1400" b="0" dirty="0" err="1">
                <a:latin typeface="Akkurat" panose="02000503040000020004" pitchFamily="2" charset="0"/>
              </a:rPr>
              <a:t>mentorización</a:t>
            </a:r>
            <a:r>
              <a:rPr lang="ca-ES" sz="1400" b="0" dirty="0">
                <a:latin typeface="Akkurat" panose="02000503040000020004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ca-ES" sz="1400" b="0" dirty="0"/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BECBB085-2342-5941-919D-8A4E64E0D61B}"/>
              </a:ext>
            </a:extLst>
          </p:cNvPr>
          <p:cNvSpPr txBox="1"/>
          <p:nvPr/>
        </p:nvSpPr>
        <p:spPr>
          <a:xfrm>
            <a:off x="657224" y="4591749"/>
            <a:ext cx="10971176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/>
            </a:pPr>
            <a:r>
              <a:rPr lang="es-ES" dirty="0">
                <a:latin typeface="Akkurat" panose="02000503040000020004" pitchFamily="2" charset="0"/>
              </a:rPr>
              <a:t>El </a:t>
            </a:r>
            <a:r>
              <a:rPr lang="es-ES" b="1" dirty="0">
                <a:latin typeface="Akkurat" panose="02000503040000020004" pitchFamily="2" charset="0"/>
              </a:rPr>
              <a:t>jurado es formado 100% por mujeres</a:t>
            </a:r>
            <a:r>
              <a:rPr lang="es-ES" dirty="0">
                <a:latin typeface="Akkurat" panose="02000503040000020004" pitchFamily="2" charset="0"/>
              </a:rPr>
              <a:t>, representantes de Barcelona Activa, el </a:t>
            </a:r>
            <a:r>
              <a:rPr lang="es-ES" dirty="0" err="1">
                <a:latin typeface="Akkurat" panose="02000503040000020004" pitchFamily="2" charset="0"/>
              </a:rPr>
              <a:t>Ajuntament</a:t>
            </a:r>
            <a:r>
              <a:rPr lang="es-ES" dirty="0">
                <a:latin typeface="Akkurat" panose="02000503040000020004" pitchFamily="2" charset="0"/>
              </a:rPr>
              <a:t> de Barcelona, y organizaciones referentes de la Economía Social y Solidaria.</a:t>
            </a:r>
          </a:p>
          <a:p>
            <a:pPr>
              <a:defRPr sz="1600"/>
            </a:pPr>
            <a:endParaRPr lang="es-ES" dirty="0">
              <a:latin typeface="Akkurat" panose="02000503040000020004" pitchFamily="2" charset="0"/>
            </a:endParaRPr>
          </a:p>
          <a:p>
            <a:pPr>
              <a:defRPr sz="1600"/>
            </a:pPr>
            <a:r>
              <a:rPr lang="es-ES" dirty="0">
                <a:latin typeface="Akkurat" panose="02000503040000020004" pitchFamily="2" charset="0"/>
              </a:rPr>
              <a:t>La realización de los premios está pendiente de confirmación, así como la cuantía de los mismos. Por más información sobre los premios, podéis consultar las </a:t>
            </a:r>
            <a:r>
              <a:rPr lang="ca-ES" sz="1600" b="1" dirty="0">
                <a:latin typeface="Akkurat" panose="02000503040000020004" pitchFamily="2" charset="0"/>
                <a:hlinkClick r:id="rId2"/>
              </a:rPr>
              <a:t>bases de la última </a:t>
            </a:r>
            <a:r>
              <a:rPr lang="ca-ES" sz="1600" b="1" dirty="0" err="1">
                <a:latin typeface="Akkurat" panose="02000503040000020004" pitchFamily="2" charset="0"/>
                <a:hlinkClick r:id="rId2"/>
              </a:rPr>
              <a:t>edición</a:t>
            </a:r>
            <a:r>
              <a:rPr lang="ca-ES" sz="1600" dirty="0">
                <a:latin typeface="Akkurat" panose="02000503040000020004" pitchFamily="2" charset="0"/>
              </a:rPr>
              <a:t>.</a:t>
            </a:r>
          </a:p>
        </p:txBody>
      </p:sp>
      <p:sp>
        <p:nvSpPr>
          <p:cNvPr id="2" name="Rectángulo 6">
            <a:extLst>
              <a:ext uri="{FF2B5EF4-FFF2-40B4-BE49-F238E27FC236}">
                <a16:creationId xmlns:a16="http://schemas.microsoft.com/office/drawing/2014/main" id="{E4E465A9-5DCD-A727-1011-3E79056B45F5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88D281A6-9578-E865-9913-167AD3C32BEE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740654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252;p2"/>
          <p:cNvSpPr txBox="1"/>
          <p:nvPr/>
        </p:nvSpPr>
        <p:spPr>
          <a:xfrm>
            <a:off x="3015349" y="1035751"/>
            <a:ext cx="6161299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914400">
              <a:defRPr sz="6000" b="1"/>
            </a:lvl1pPr>
          </a:lstStyle>
          <a:p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Dudas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 y </a:t>
            </a:r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más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 </a:t>
            </a:r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información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 </a:t>
            </a:r>
          </a:p>
        </p:txBody>
      </p:sp>
      <p:sp>
        <p:nvSpPr>
          <p:cNvPr id="135" name="Marcador de número de diapositiva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36AA9D6-40AF-C414-043D-B0AAC126FD3D}"/>
              </a:ext>
            </a:extLst>
          </p:cNvPr>
          <p:cNvSpPr txBox="1"/>
          <p:nvPr/>
        </p:nvSpPr>
        <p:spPr>
          <a:xfrm>
            <a:off x="4405935" y="2454384"/>
            <a:ext cx="4451902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altLang="ca-ES" sz="2800" dirty="0">
                <a:solidFill>
                  <a:schemeClr val="tx1"/>
                </a:solidFill>
                <a:latin typeface="Akkurat" panose="02000503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innovaciosocioeconomica@barcelonactiva.cat</a:t>
            </a:r>
            <a:endParaRPr lang="es-ES" altLang="ca-ES" sz="2800" dirty="0">
              <a:solidFill>
                <a:schemeClr val="tx1"/>
              </a:solidFill>
              <a:latin typeface="Akkurat" panose="02000503040000020004" pitchFamily="2" charset="0"/>
            </a:endParaRPr>
          </a:p>
          <a:p>
            <a:pPr>
              <a:defRPr/>
            </a:pPr>
            <a:endParaRPr lang="es-ES" altLang="ca-ES" sz="2800" dirty="0">
              <a:solidFill>
                <a:schemeClr val="tx1"/>
              </a:solidFill>
              <a:latin typeface="Akkurat" panose="02000503040000020004" pitchFamily="2" charset="0"/>
            </a:endParaRPr>
          </a:p>
          <a:p>
            <a:pPr>
              <a:defRPr/>
            </a:pPr>
            <a:endParaRPr lang="es-ES" altLang="ca-ES" sz="2800" dirty="0">
              <a:solidFill>
                <a:schemeClr val="tx1"/>
              </a:solidFill>
              <a:latin typeface="Akkurat" panose="02000503040000020004" pitchFamily="2" charset="0"/>
            </a:endParaRPr>
          </a:p>
          <a:p>
            <a:pPr>
              <a:defRPr/>
            </a:pPr>
            <a:r>
              <a:rPr lang="es-ES" altLang="ca-ES" sz="2800" dirty="0">
                <a:solidFill>
                  <a:schemeClr val="tx1"/>
                </a:solidFill>
                <a:latin typeface="Akkurat" panose="02000503040000020004" pitchFamily="2" charset="0"/>
              </a:rPr>
              <a:t>933 57 52 52</a:t>
            </a:r>
          </a:p>
        </p:txBody>
      </p:sp>
      <p:pic>
        <p:nvPicPr>
          <p:cNvPr id="6" name="Gràfic 5" descr="Smart Phone with solid fill">
            <a:extLst>
              <a:ext uri="{FF2B5EF4-FFF2-40B4-BE49-F238E27FC236}">
                <a16:creationId xmlns:a16="http://schemas.microsoft.com/office/drawing/2014/main" id="{40D2CB74-EE4B-8ABB-49D9-A3698EEB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8550" y="4084767"/>
            <a:ext cx="720000" cy="720000"/>
          </a:xfrm>
          <a:prstGeom prst="rect">
            <a:avLst/>
          </a:prstGeom>
        </p:spPr>
      </p:pic>
      <p:pic>
        <p:nvPicPr>
          <p:cNvPr id="8" name="Gràfic 7" descr="Email outline">
            <a:extLst>
              <a:ext uri="{FF2B5EF4-FFF2-40B4-BE49-F238E27FC236}">
                <a16:creationId xmlns:a16="http://schemas.microsoft.com/office/drawing/2014/main" id="{2705A1F2-1628-8FAC-DD1A-7DDED3215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8550" y="2454383"/>
            <a:ext cx="720000" cy="720000"/>
          </a:xfrm>
          <a:prstGeom prst="rect">
            <a:avLst/>
          </a:prstGeom>
        </p:spPr>
      </p:pic>
      <p:sp>
        <p:nvSpPr>
          <p:cNvPr id="2" name="Rectángulo 6">
            <a:extLst>
              <a:ext uri="{FF2B5EF4-FFF2-40B4-BE49-F238E27FC236}">
                <a16:creationId xmlns:a16="http://schemas.microsoft.com/office/drawing/2014/main" id="{A8331734-3C35-F90E-A8F4-43FE31E2C4E5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7511582B-D2C9-5BAA-4AC0-7F6B158671B2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043413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252;p2"/>
          <p:cNvSpPr txBox="1"/>
          <p:nvPr/>
        </p:nvSpPr>
        <p:spPr>
          <a:xfrm>
            <a:off x="2276476" y="697540"/>
            <a:ext cx="7477124" cy="419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ctr" defTabSz="914400">
              <a:lnSpc>
                <a:spcPct val="150000"/>
              </a:lnSpc>
              <a:defRPr sz="11500" b="1">
                <a:solidFill>
                  <a:srgbClr val="FFFFFF"/>
                </a:solidFill>
              </a:defRPr>
            </a:pPr>
            <a:r>
              <a:rPr lang="ca-ES" sz="4000" b="1" dirty="0">
                <a:solidFill>
                  <a:schemeClr val="bg1"/>
                </a:solidFill>
                <a:latin typeface="MetaBoldTurk" pitchFamily="50" charset="0"/>
              </a:rPr>
              <a:t>Camí de la Solidesa - 9a </a:t>
            </a:r>
            <a:r>
              <a:rPr lang="ca-ES" sz="4000" b="1" dirty="0" err="1">
                <a:solidFill>
                  <a:schemeClr val="bg1"/>
                </a:solidFill>
                <a:latin typeface="MetaBoldTurk" pitchFamily="50" charset="0"/>
              </a:rPr>
              <a:t>edición</a:t>
            </a:r>
            <a:endParaRPr lang="ca-ES" sz="4000" b="1" dirty="0">
              <a:solidFill>
                <a:schemeClr val="bg1"/>
              </a:solidFill>
              <a:latin typeface="MetaBoldTurk" pitchFamily="50" charset="0"/>
            </a:endParaRPr>
          </a:p>
          <a:p>
            <a:pPr algn="ctr" defTabSz="914400">
              <a:lnSpc>
                <a:spcPct val="150000"/>
              </a:lnSpc>
              <a:defRPr sz="11500" b="1">
                <a:solidFill>
                  <a:srgbClr val="FFFFFF"/>
                </a:solidFill>
              </a:defRPr>
            </a:pPr>
            <a:r>
              <a:rPr lang="ca-ES" sz="4000" b="1" dirty="0">
                <a:solidFill>
                  <a:schemeClr val="bg1"/>
                </a:solidFill>
                <a:latin typeface="Akkurat" panose="02000503040000020004" pitchFamily="2" charset="0"/>
              </a:rPr>
              <a:t>_</a:t>
            </a:r>
          </a:p>
          <a:p>
            <a:pPr algn="ctr" defTabSz="914400">
              <a:lnSpc>
                <a:spcPct val="150000"/>
              </a:lnSpc>
              <a:defRPr sz="11500" b="1">
                <a:solidFill>
                  <a:srgbClr val="FFFFFF"/>
                </a:solidFill>
              </a:defRPr>
            </a:pPr>
            <a:r>
              <a:rPr lang="ca-ES" sz="4000" b="1" dirty="0">
                <a:solidFill>
                  <a:schemeClr val="bg1"/>
                </a:solidFill>
                <a:latin typeface="Akkurat" panose="02000503040000020004" pitchFamily="2" charset="0"/>
              </a:rPr>
              <a:t>¿Os </a:t>
            </a:r>
            <a:r>
              <a:rPr lang="ca-ES" sz="4000" b="1" dirty="0" err="1">
                <a:solidFill>
                  <a:schemeClr val="bg1"/>
                </a:solidFill>
                <a:latin typeface="Akkurat" panose="02000503040000020004" pitchFamily="2" charset="0"/>
              </a:rPr>
              <a:t>sumáis</a:t>
            </a:r>
            <a:r>
              <a:rPr lang="ca-ES" sz="4000" b="1" dirty="0">
                <a:solidFill>
                  <a:schemeClr val="bg1"/>
                </a:solidFill>
                <a:latin typeface="Akkurat" panose="02000503040000020004" pitchFamily="2" charset="0"/>
              </a:rPr>
              <a:t>? </a:t>
            </a:r>
          </a:p>
          <a:p>
            <a:pPr algn="ctr" defTabSz="914400">
              <a:lnSpc>
                <a:spcPct val="150000"/>
              </a:lnSpc>
              <a:defRPr sz="11500" b="1">
                <a:solidFill>
                  <a:srgbClr val="FFFFFF"/>
                </a:solidFill>
              </a:defRPr>
            </a:pPr>
            <a:r>
              <a:rPr lang="ca-ES" sz="4000" b="1" dirty="0">
                <a:solidFill>
                  <a:schemeClr val="bg1"/>
                </a:solidFill>
                <a:latin typeface="Akkurat" panose="02000503040000020004" pitchFamily="2" charset="0"/>
              </a:rPr>
              <a:t>_</a:t>
            </a:r>
          </a:p>
          <a:p>
            <a:pPr algn="ctr" defTabSz="914400">
              <a:lnSpc>
                <a:spcPct val="150000"/>
              </a:lnSpc>
              <a:defRPr sz="11500" b="1">
                <a:solidFill>
                  <a:srgbClr val="FFFFFF"/>
                </a:solidFill>
              </a:defRPr>
            </a:pPr>
            <a:r>
              <a:rPr lang="ca-ES" sz="2000" b="1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  <a:endParaRPr lang="ca-ES" sz="7200" b="1" dirty="0">
              <a:solidFill>
                <a:schemeClr val="tx1"/>
              </a:solidFill>
              <a:latin typeface="Akkurat" panose="02000503040000020004" pitchFamily="2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212EEB1-F9A4-F974-A0B1-F66E33157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11" y="5519697"/>
            <a:ext cx="3796178" cy="8028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0A81D466-C34E-D8BF-853F-C699C02B53AC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109" name="Google Shape;252;p2"/>
          <p:cNvSpPr txBox="1"/>
          <p:nvPr/>
        </p:nvSpPr>
        <p:spPr>
          <a:xfrm>
            <a:off x="482079" y="349763"/>
            <a:ext cx="10265125" cy="1446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defTabSz="914400">
              <a:defRPr sz="4800" b="1"/>
            </a:pPr>
            <a:r>
              <a:rPr lang="it-IT" sz="4400" dirty="0">
                <a:solidFill>
                  <a:srgbClr val="56267D"/>
                </a:solidFill>
                <a:latin typeface="MetaBoldTurk" pitchFamily="50" charset="0"/>
              </a:rPr>
              <a:t>Dirección de Economía Social y Cooperativas. Quiénes somos?</a:t>
            </a:r>
          </a:p>
        </p:txBody>
      </p:sp>
      <p:sp>
        <p:nvSpPr>
          <p:cNvPr id="110" name="CuadroTexto 1"/>
          <p:cNvSpPr txBox="1"/>
          <p:nvPr/>
        </p:nvSpPr>
        <p:spPr>
          <a:xfrm>
            <a:off x="373710" y="2316382"/>
            <a:ext cx="11229231" cy="3277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numCol="2" spcCol="431999"/>
          <a:lstStyle/>
          <a:p>
            <a:pPr>
              <a:defRPr sz="1600"/>
            </a:pPr>
            <a:endParaRPr lang="ca-ES" b="0" dirty="0">
              <a:solidFill>
                <a:srgbClr val="000000"/>
              </a:solidFill>
              <a:latin typeface="Akkurat-Light" panose="02000503030000020004" pitchFamily="2" charset="0"/>
            </a:endParaRPr>
          </a:p>
        </p:txBody>
      </p:sp>
      <p:sp>
        <p:nvSpPr>
          <p:cNvPr id="113" name="Cooperem en el marc del Pla d’Impuls de l’Economia Social i Solidària 2016-2019 ESS i de l’Estratègia ESS 2021-2030 en l'impuls i la consolidació de projectes de cooperativisme, comunitaris i transformadors, mitjançant l’acompanyament i la formació. Tot "/>
          <p:cNvSpPr txBox="1"/>
          <p:nvPr/>
        </p:nvSpPr>
        <p:spPr>
          <a:xfrm>
            <a:off x="482079" y="4588206"/>
            <a:ext cx="11052696" cy="12464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>
              <a:defRPr sz="1400"/>
            </a:pPr>
            <a:r>
              <a:rPr lang="es-ES" sz="1500" dirty="0">
                <a:solidFill>
                  <a:srgbClr val="56267D"/>
                </a:solidFill>
                <a:latin typeface="Akkurat" panose="02000503040000020004" pitchFamily="2" charset="0"/>
              </a:rPr>
              <a:t>Cooperamos en el marco del </a:t>
            </a:r>
            <a:r>
              <a:rPr lang="ca-ES" sz="1500" b="1" u="sng" dirty="0" err="1">
                <a:solidFill>
                  <a:srgbClr val="56267D"/>
                </a:solidFill>
                <a:latin typeface="Akkurat" panose="02000503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lang="ca-ES" sz="1500" b="1" u="sng" dirty="0">
                <a:solidFill>
                  <a:srgbClr val="56267D"/>
                </a:solidFill>
                <a:latin typeface="Akkurat" panose="02000503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Impulso de la </a:t>
            </a:r>
            <a:r>
              <a:rPr lang="ca-ES" sz="1500" b="1" u="sng" dirty="0" err="1">
                <a:solidFill>
                  <a:srgbClr val="56267D"/>
                </a:solidFill>
                <a:latin typeface="Akkurat" panose="02000503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Economía</a:t>
            </a:r>
            <a:r>
              <a:rPr lang="ca-ES" sz="1500" b="1" u="sng" dirty="0">
                <a:solidFill>
                  <a:srgbClr val="56267D"/>
                </a:solidFill>
                <a:latin typeface="Akkurat" panose="02000503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 y Solidaria 2021-2023</a:t>
            </a:r>
            <a:r>
              <a:rPr lang="ca-ES" sz="1500" dirty="0">
                <a:solidFill>
                  <a:srgbClr val="56267D"/>
                </a:solidFill>
                <a:latin typeface="Akkurat" panose="02000503040000020004" pitchFamily="2" charset="0"/>
              </a:rPr>
              <a:t> y de la </a:t>
            </a:r>
            <a:r>
              <a:rPr lang="ca-ES" sz="1500" b="1" u="sng" dirty="0" err="1">
                <a:solidFill>
                  <a:srgbClr val="56267D"/>
                </a:solidFill>
                <a:latin typeface="Akkurat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Estrategia</a:t>
            </a:r>
            <a:r>
              <a:rPr lang="ca-ES" sz="1500" b="1" u="sng" dirty="0">
                <a:solidFill>
                  <a:srgbClr val="56267D"/>
                </a:solidFill>
                <a:latin typeface="Akkurat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ESS 2021-2030 </a:t>
            </a:r>
            <a:r>
              <a:rPr lang="es-ES" sz="1500" dirty="0">
                <a:solidFill>
                  <a:srgbClr val="56267D"/>
                </a:solidFill>
                <a:latin typeface="Akkurat" panose="02000503040000020004" pitchFamily="2" charset="0"/>
              </a:rPr>
              <a:t>en el impulso y la consolidación de proyectos de cooperativismo, comunitarios y transformadores, </a:t>
            </a:r>
            <a:r>
              <a:rPr lang="es-ES" sz="1500" b="1" dirty="0">
                <a:solidFill>
                  <a:srgbClr val="56267D"/>
                </a:solidFill>
                <a:latin typeface="Akkurat" panose="02000503040000020004" pitchFamily="2" charset="0"/>
              </a:rPr>
              <a:t>mediante el acompañamiento y la formación</a:t>
            </a:r>
            <a:r>
              <a:rPr lang="es-ES" sz="1500" dirty="0">
                <a:solidFill>
                  <a:srgbClr val="56267D"/>
                </a:solidFill>
                <a:latin typeface="Akkurat" panose="02000503040000020004" pitchFamily="2" charset="0"/>
              </a:rPr>
              <a:t>. </a:t>
            </a:r>
          </a:p>
          <a:p>
            <a:pPr>
              <a:defRPr sz="1400"/>
            </a:pPr>
            <a:r>
              <a:rPr lang="es-ES" sz="1500" dirty="0">
                <a:solidFill>
                  <a:srgbClr val="56267D"/>
                </a:solidFill>
                <a:latin typeface="Akkurat" panose="02000503040000020004" pitchFamily="2" charset="0"/>
              </a:rPr>
              <a:t>Damos a conocer la ESS, ayudamos a implementarla para que los proyectos que impulsamos tengan un </a:t>
            </a:r>
            <a:r>
              <a:rPr lang="es-ES" sz="1500" b="1" dirty="0">
                <a:solidFill>
                  <a:srgbClr val="56267D"/>
                </a:solidFill>
                <a:latin typeface="Akkurat" panose="02000503040000020004" pitchFamily="2" charset="0"/>
              </a:rPr>
              <a:t>impacto en el conjunto de la economía</a:t>
            </a:r>
            <a:r>
              <a:rPr lang="es-ES" sz="1500" dirty="0">
                <a:solidFill>
                  <a:srgbClr val="56267D"/>
                </a:solidFill>
                <a:latin typeface="Akkurat" panose="02000503040000020004" pitchFamily="2" charset="0"/>
              </a:rPr>
              <a:t>.</a:t>
            </a:r>
            <a:endParaRPr lang="ca-ES" sz="1500" b="1" dirty="0">
              <a:solidFill>
                <a:srgbClr val="56267D"/>
              </a:solidFill>
              <a:latin typeface="Akkurat-Light" panose="02000503030000020004" pitchFamily="2" charset="0"/>
            </a:endParaRPr>
          </a:p>
        </p:txBody>
      </p:sp>
      <p:sp>
        <p:nvSpPr>
          <p:cNvPr id="15" name="Cooperem en el marc del Pla d’Impuls de l’Economia Social i Solidària 2016-2019 ESS i de l’Estratègia ESS 2021-2030 en l'impuls i la consolidació de projectes de cooperativisme, comunitaris i transformadors, mitjançant l’acompanyament i la formació. Tot ">
            <a:extLst>
              <a:ext uri="{FF2B5EF4-FFF2-40B4-BE49-F238E27FC236}">
                <a16:creationId xmlns:a16="http://schemas.microsoft.com/office/drawing/2014/main" id="{BAA4E28D-3BC7-CF96-859A-93BE34AB3F61}"/>
              </a:ext>
            </a:extLst>
          </p:cNvPr>
          <p:cNvSpPr txBox="1"/>
          <p:nvPr/>
        </p:nvSpPr>
        <p:spPr>
          <a:xfrm>
            <a:off x="4652346" y="5658192"/>
            <a:ext cx="2190696" cy="307775"/>
          </a:xfrm>
          <a:prstGeom prst="rect">
            <a:avLst/>
          </a:prstGeom>
          <a:noFill/>
          <a:ln w="12700" cap="flat">
            <a:solidFill>
              <a:srgbClr val="642E86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400"/>
            </a:pPr>
            <a:r>
              <a:rPr lang="ca-ES" b="1" dirty="0">
                <a:solidFill>
                  <a:srgbClr val="56267D"/>
                </a:solidFill>
                <a:latin typeface="Akkurat-Light" panose="02000503030000020004" pitchFamily="2" charset="0"/>
              </a:rPr>
              <a:t>barcelonactiva.cat/ESS</a:t>
            </a:r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A77E1341-694C-511C-96BC-9418EC90E709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CEF2900D-A1B6-F97A-188A-8757EBD8680D}"/>
              </a:ext>
            </a:extLst>
          </p:cNvPr>
          <p:cNvSpPr txBox="1"/>
          <p:nvPr/>
        </p:nvSpPr>
        <p:spPr>
          <a:xfrm>
            <a:off x="482079" y="2033661"/>
            <a:ext cx="11452746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b="1">
                <a:solidFill>
                  <a:srgbClr val="6D2C63"/>
                </a:solidFill>
              </a:defRPr>
            </a:pPr>
            <a:r>
              <a:rPr lang="ca-ES" sz="2000" b="1" dirty="0">
                <a:solidFill>
                  <a:srgbClr val="56267D"/>
                </a:solidFill>
                <a:latin typeface="Akkurat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Barcelona Activa </a:t>
            </a:r>
            <a:r>
              <a:rPr lang="ca-ES" sz="2000" b="1" dirty="0">
                <a:solidFill>
                  <a:schemeClr val="tx1"/>
                </a:solidFill>
                <a:latin typeface="Akkurat" panose="02000503040000020004" pitchFamily="2" charset="0"/>
              </a:rPr>
              <a:t>es la agencia de </a:t>
            </a:r>
            <a:r>
              <a:rPr lang="es-ES" sz="2000" b="1" dirty="0">
                <a:solidFill>
                  <a:schemeClr val="tx1"/>
                </a:solidFill>
                <a:latin typeface="Akkurat" panose="02000503040000020004" pitchFamily="2" charset="0"/>
              </a:rPr>
              <a:t>desarrollo</a:t>
            </a:r>
            <a:r>
              <a:rPr lang="ca-ES" sz="2000" b="1" dirty="0">
                <a:solidFill>
                  <a:schemeClr val="tx1"/>
                </a:solidFill>
                <a:latin typeface="Akkurat" panose="02000503040000020004" pitchFamily="2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latin typeface="Akkurat" panose="02000503040000020004" pitchFamily="2" charset="0"/>
              </a:rPr>
              <a:t>económico</a:t>
            </a:r>
            <a:r>
              <a:rPr lang="ca-ES" sz="2000" b="1" dirty="0">
                <a:solidFill>
                  <a:schemeClr val="tx1"/>
                </a:solidFill>
                <a:latin typeface="Akkurat" panose="02000503040000020004" pitchFamily="2" charset="0"/>
              </a:rPr>
              <a:t> local de Barcelona</a:t>
            </a:r>
            <a:r>
              <a:rPr lang="ca-ES" sz="2000" b="0" dirty="0">
                <a:solidFill>
                  <a:srgbClr val="000000"/>
                </a:solidFill>
                <a:latin typeface="Akkurat" panose="02000503040000020004" pitchFamily="2" charset="0"/>
              </a:rPr>
              <a:t>. </a:t>
            </a:r>
            <a:r>
              <a:rPr lang="es-ES" sz="2000" b="0" dirty="0">
                <a:solidFill>
                  <a:srgbClr val="000000"/>
                </a:solidFill>
                <a:latin typeface="Akkurat" panose="02000503040000020004" pitchFamily="2" charset="0"/>
              </a:rPr>
              <a:t>Nuestra visión es hacer de Barcelona una ciudad de referencia internacional para trabajar, emprender y vivir con valores sociales y ambientales.</a:t>
            </a:r>
            <a:endParaRPr lang="ca-ES" sz="2000" b="0" dirty="0">
              <a:solidFill>
                <a:srgbClr val="000000"/>
              </a:solidFill>
              <a:latin typeface="Akkurat" panose="02000503040000020004" pitchFamily="2" charset="0"/>
            </a:endParaRPr>
          </a:p>
          <a:p>
            <a:pPr>
              <a:defRPr sz="2700" spc="101"/>
            </a:pPr>
            <a:endParaRPr lang="ca-ES" sz="2000" dirty="0">
              <a:latin typeface="Akkurat" panose="02000503040000020004" pitchFamily="2" charset="0"/>
            </a:endParaRPr>
          </a:p>
          <a:p>
            <a:pPr>
              <a:defRPr sz="1600"/>
            </a:pPr>
            <a:r>
              <a:rPr lang="es-ES" sz="2000" dirty="0">
                <a:latin typeface="Akkurat" panose="02000503040000020004" pitchFamily="2" charset="0"/>
              </a:rPr>
              <a:t>Des de la </a:t>
            </a:r>
            <a:r>
              <a:rPr lang="es-ES" sz="2000" b="1" dirty="0">
                <a:latin typeface="Akkurat" panose="02000503040000020004" pitchFamily="2" charset="0"/>
              </a:rPr>
              <a:t>Dirección de Economía Social y Cooperativas</a:t>
            </a:r>
            <a:r>
              <a:rPr lang="es-ES" sz="2000" dirty="0">
                <a:latin typeface="Akkurat" panose="02000503040000020004" pitchFamily="2" charset="0"/>
              </a:rPr>
              <a:t>, fomentamos y fortalecemos las </a:t>
            </a:r>
            <a:r>
              <a:rPr lang="es-ES" sz="2000" b="1" dirty="0">
                <a:latin typeface="Akkurat" panose="02000503040000020004" pitchFamily="2" charset="0"/>
              </a:rPr>
              <a:t>iniciativas de economía social y solidaria (ESS)</a:t>
            </a:r>
            <a:r>
              <a:rPr lang="es-ES" sz="2000" dirty="0">
                <a:latin typeface="Akkurat" panose="02000503040000020004" pitchFamily="2" charset="0"/>
              </a:rPr>
              <a:t> de la ciudad, incorporando la perspectiva de la innovación socioeconómica, para generar un desarrollo económico </a:t>
            </a:r>
            <a:r>
              <a:rPr lang="es-ES" sz="2000" b="1" dirty="0">
                <a:latin typeface="Akkurat" panose="02000503040000020004" pitchFamily="2" charset="0"/>
              </a:rPr>
              <a:t>más justo, sostenible y de proximidad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  <a:r>
              <a:rPr lang="ca-ES" sz="2000" dirty="0">
                <a:latin typeface="Akkurat" panose="02000503040000020004" pitchFamily="2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1"/>
          <p:cNvSpPr txBox="1"/>
          <p:nvPr/>
        </p:nvSpPr>
        <p:spPr>
          <a:xfrm>
            <a:off x="605551" y="1843950"/>
            <a:ext cx="10921392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Es un </a:t>
            </a:r>
            <a:r>
              <a:rPr lang="es-ES" sz="2000" b="1" dirty="0">
                <a:latin typeface="Akkurat" panose="02000503040000020004" pitchFamily="2" charset="0"/>
              </a:rPr>
              <a:t>programa</a:t>
            </a:r>
            <a:r>
              <a:rPr lang="es-ES" sz="2000" dirty="0">
                <a:latin typeface="Akkurat" panose="02000503040000020004" pitchFamily="2" charset="0"/>
              </a:rPr>
              <a:t> a medida que </a:t>
            </a:r>
            <a:r>
              <a:rPr lang="es-ES" sz="2000" b="1" dirty="0">
                <a:latin typeface="Akkurat" panose="02000503040000020004" pitchFamily="2" charset="0"/>
              </a:rPr>
              <a:t>acompaña a empresas, organizaciones y proyectos</a:t>
            </a:r>
            <a:r>
              <a:rPr lang="es-ES" sz="2000" dirty="0">
                <a:latin typeface="Akkurat" panose="02000503040000020004" pitchFamily="2" charset="0"/>
              </a:rPr>
              <a:t> </a:t>
            </a:r>
            <a:r>
              <a:rPr lang="es-ES" sz="2000" b="1" dirty="0">
                <a:latin typeface="Akkurat" panose="02000503040000020004" pitchFamily="2" charset="0"/>
              </a:rPr>
              <a:t>en proceso de consolidación de la ESS, para seguir avanzando en su desarrollo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>
              <a:defRPr sz="2700" spc="101"/>
            </a:pPr>
            <a:endParaRPr lang="ca-ES" sz="2000" dirty="0">
              <a:latin typeface="Akkurat" panose="02000503040000020004" pitchFamily="2" charset="0"/>
            </a:endParaRPr>
          </a:p>
          <a:p>
            <a:pPr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Os apoyamos mediante el </a:t>
            </a:r>
            <a:r>
              <a:rPr lang="es-ES" sz="2000" b="1" dirty="0">
                <a:latin typeface="Akkurat" panose="02000503040000020004" pitchFamily="2" charset="0"/>
              </a:rPr>
              <a:t>acompañamiento individualizado y la formación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>
              <a:defRPr sz="2700" spc="101"/>
            </a:pPr>
            <a:endParaRPr lang="ca-ES" sz="2000" dirty="0">
              <a:latin typeface="Akkurat" panose="02000503040000020004" pitchFamily="2" charset="0"/>
            </a:endParaRPr>
          </a:p>
          <a:p>
            <a:pPr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Incidimos en </a:t>
            </a:r>
            <a:r>
              <a:rPr lang="es-ES" sz="2000" b="1" dirty="0">
                <a:latin typeface="Akkurat" panose="02000503040000020004" pitchFamily="2" charset="0"/>
              </a:rPr>
              <a:t>la estrategia y la mejora de los procesos </a:t>
            </a:r>
            <a:r>
              <a:rPr lang="es-ES" sz="2000" dirty="0">
                <a:latin typeface="Akkurat" panose="02000503040000020004" pitchFamily="2" charset="0"/>
              </a:rPr>
              <a:t>de vuestra organización, incorporando, siempre, la perspectiva de género de manera transversal.</a:t>
            </a:r>
          </a:p>
          <a:p>
            <a:pPr>
              <a:defRPr sz="2700" spc="101"/>
            </a:pPr>
            <a:endParaRPr lang="ca-ES" sz="2000" dirty="0">
              <a:latin typeface="Akkurat" panose="02000503040000020004" pitchFamily="2" charset="0"/>
            </a:endParaRPr>
          </a:p>
          <a:p>
            <a:pPr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Durante todo el programa </a:t>
            </a:r>
            <a:r>
              <a:rPr lang="es-ES" sz="2000" b="1" dirty="0">
                <a:latin typeface="Akkurat" panose="02000503040000020004" pitchFamily="2" charset="0"/>
              </a:rPr>
              <a:t>trabajaréis un Proyecto de Fortalecimiento</a:t>
            </a:r>
            <a:r>
              <a:rPr lang="es-ES" sz="2000" dirty="0">
                <a:latin typeface="Akkurat" panose="02000503040000020004" pitchFamily="2" charset="0"/>
              </a:rPr>
              <a:t> que buscará dar respuesta en alguna de las </a:t>
            </a:r>
            <a:r>
              <a:rPr lang="es-ES" sz="2000" b="1" dirty="0">
                <a:latin typeface="Akkurat" panose="02000503040000020004" pitchFamily="2" charset="0"/>
              </a:rPr>
              <a:t>necesidades identificadas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</p:txBody>
      </p:sp>
      <p:sp>
        <p:nvSpPr>
          <p:cNvPr id="6" name="Google Shape;252;p2">
            <a:extLst>
              <a:ext uri="{FF2B5EF4-FFF2-40B4-BE49-F238E27FC236}">
                <a16:creationId xmlns:a16="http://schemas.microsoft.com/office/drawing/2014/main" id="{E6229E40-EAA7-C2EB-5E16-1E79186F697A}"/>
              </a:ext>
            </a:extLst>
          </p:cNvPr>
          <p:cNvSpPr txBox="1"/>
          <p:nvPr/>
        </p:nvSpPr>
        <p:spPr>
          <a:xfrm>
            <a:off x="605551" y="685593"/>
            <a:ext cx="9505670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914400">
              <a:defRPr sz="5400" b="1"/>
            </a:lvl1pPr>
          </a:lstStyle>
          <a:p>
            <a:r>
              <a:rPr lang="es-ES" sz="4400" dirty="0">
                <a:solidFill>
                  <a:srgbClr val="56267D"/>
                </a:solidFill>
                <a:latin typeface="MetaBoldTurk" pitchFamily="50" charset="0"/>
              </a:rPr>
              <a:t>¿Qué </a:t>
            </a:r>
            <a:r>
              <a:rPr lang="es-ES" sz="4400" dirty="0" err="1">
                <a:solidFill>
                  <a:srgbClr val="56267D"/>
                </a:solidFill>
                <a:latin typeface="MetaBoldTurk" pitchFamily="50" charset="0"/>
              </a:rPr>
              <a:t>és</a:t>
            </a:r>
            <a:r>
              <a:rPr lang="es-ES" sz="4400" dirty="0">
                <a:solidFill>
                  <a:srgbClr val="56267D"/>
                </a:solidFill>
                <a:latin typeface="MetaBoldTurk" pitchFamily="50" charset="0"/>
              </a:rPr>
              <a:t> Camí de la </a:t>
            </a:r>
            <a:r>
              <a:rPr lang="es-ES" sz="4400" dirty="0" err="1">
                <a:solidFill>
                  <a:srgbClr val="56267D"/>
                </a:solidFill>
                <a:latin typeface="MetaBoldTurk" pitchFamily="50" charset="0"/>
              </a:rPr>
              <a:t>Solidesa</a:t>
            </a:r>
            <a:r>
              <a:rPr lang="es-ES" sz="4400" dirty="0">
                <a:solidFill>
                  <a:srgbClr val="56267D"/>
                </a:solidFill>
                <a:latin typeface="MetaBoldTurk" pitchFamily="50" charset="0"/>
              </a:rPr>
              <a:t>?</a:t>
            </a:r>
          </a:p>
        </p:txBody>
      </p:sp>
      <p:sp>
        <p:nvSpPr>
          <p:cNvPr id="2" name="CuadroTexto 10">
            <a:extLst>
              <a:ext uri="{FF2B5EF4-FFF2-40B4-BE49-F238E27FC236}">
                <a16:creationId xmlns:a16="http://schemas.microsoft.com/office/drawing/2014/main" id="{CEB0BE9D-B216-11BD-55CD-80377D177149}"/>
              </a:ext>
            </a:extLst>
          </p:cNvPr>
          <p:cNvSpPr txBox="1"/>
          <p:nvPr/>
        </p:nvSpPr>
        <p:spPr>
          <a:xfrm>
            <a:off x="111707" y="6356206"/>
            <a:ext cx="9602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endParaRPr dirty="0">
              <a:latin typeface="Akkurat-Light" panose="02000503030000020004" pitchFamily="2" charset="0"/>
            </a:endParaRPr>
          </a:p>
        </p:txBody>
      </p:sp>
      <p:sp>
        <p:nvSpPr>
          <p:cNvPr id="3" name="Rectángulo 6">
            <a:extLst>
              <a:ext uri="{FF2B5EF4-FFF2-40B4-BE49-F238E27FC236}">
                <a16:creationId xmlns:a16="http://schemas.microsoft.com/office/drawing/2014/main" id="{D271F305-CE8F-E0A4-C3F9-0877A0FE6205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7EE0B327-97ED-72D3-AD44-07C28B86399D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1"/>
          <p:cNvSpPr txBox="1"/>
          <p:nvPr/>
        </p:nvSpPr>
        <p:spPr>
          <a:xfrm>
            <a:off x="467348" y="1843950"/>
            <a:ext cx="11197798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Programa de </a:t>
            </a:r>
            <a:r>
              <a:rPr lang="es-ES" sz="2000" b="1" dirty="0">
                <a:latin typeface="Akkurat" panose="02000503040000020004" pitchFamily="2" charset="0"/>
              </a:rPr>
              <a:t>acompañamiento y fortalecimiento de proyectos de ESS</a:t>
            </a:r>
            <a:r>
              <a:rPr lang="es-ES" sz="2000" dirty="0">
                <a:latin typeface="Akkurat" panose="02000503040000020004" pitchFamily="2" charset="0"/>
              </a:rPr>
              <a:t>, o bien gestionadas por </a:t>
            </a:r>
            <a:r>
              <a:rPr lang="es-ES" sz="2000" b="1" dirty="0">
                <a:latin typeface="Akkurat" panose="02000503040000020004" pitchFamily="2" charset="0"/>
              </a:rPr>
              <a:t>mujeres</a:t>
            </a:r>
            <a:r>
              <a:rPr lang="es-ES" sz="2000" dirty="0">
                <a:latin typeface="Akkurat" panose="02000503040000020004" pitchFamily="2" charset="0"/>
              </a:rPr>
              <a:t>, o bien que quieran apostar para formar trabajadoras en cargos de responsabilidad.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Impartido y dirigido por mujeres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Busca crear </a:t>
            </a:r>
            <a:r>
              <a:rPr lang="es-ES" sz="2000" b="1" dirty="0">
                <a:latin typeface="Akkurat" panose="02000503040000020004" pitchFamily="2" charset="0"/>
              </a:rPr>
              <a:t>conocimiento y experiencias compartidas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Focalizado en trabajar </a:t>
            </a:r>
            <a:r>
              <a:rPr lang="es-ES" sz="2000" b="1" dirty="0">
                <a:latin typeface="Akkurat" panose="02000503040000020004" pitchFamily="2" charset="0"/>
              </a:rPr>
              <a:t>un reto específico</a:t>
            </a:r>
            <a:r>
              <a:rPr lang="es-ES" sz="2000" dirty="0">
                <a:latin typeface="Akkurat" panose="02000503040000020004" pitchFamily="2" charset="0"/>
              </a:rPr>
              <a:t>, el Proyecto de Fortalecimiento, a través de los </a:t>
            </a:r>
            <a:r>
              <a:rPr lang="es-ES" sz="2000" b="1" dirty="0">
                <a:latin typeface="Akkurat" panose="02000503040000020004" pitchFamily="2" charset="0"/>
              </a:rPr>
              <a:t>acompañamientos y las tutorías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700" spc="101"/>
            </a:pPr>
            <a:r>
              <a:rPr lang="es-ES" sz="2000" dirty="0">
                <a:latin typeface="Akkurat" panose="02000503040000020004" pitchFamily="2" charset="0"/>
              </a:rPr>
              <a:t>Dirigido a proyectos establecidos de la ESS cuya actividad económica se lleve a cabo en Barcelona o en su área metropolitana.</a:t>
            </a:r>
          </a:p>
        </p:txBody>
      </p:sp>
      <p:sp>
        <p:nvSpPr>
          <p:cNvPr id="6" name="Google Shape;252;p2">
            <a:extLst>
              <a:ext uri="{FF2B5EF4-FFF2-40B4-BE49-F238E27FC236}">
                <a16:creationId xmlns:a16="http://schemas.microsoft.com/office/drawing/2014/main" id="{E6229E40-EAA7-C2EB-5E16-1E79186F697A}"/>
              </a:ext>
            </a:extLst>
          </p:cNvPr>
          <p:cNvSpPr txBox="1"/>
          <p:nvPr/>
        </p:nvSpPr>
        <p:spPr>
          <a:xfrm>
            <a:off x="467348" y="683999"/>
            <a:ext cx="9505670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914400">
              <a:defRPr sz="5400" b="1"/>
            </a:lvl1pPr>
          </a:lstStyle>
          <a:p>
            <a:r>
              <a:rPr lang="es-ES" sz="4400" dirty="0">
                <a:solidFill>
                  <a:srgbClr val="56267D"/>
                </a:solidFill>
                <a:latin typeface="MetaBoldTurk" pitchFamily="50" charset="0"/>
              </a:rPr>
              <a:t>Puntos clave</a:t>
            </a:r>
          </a:p>
        </p:txBody>
      </p:sp>
      <p:sp>
        <p:nvSpPr>
          <p:cNvPr id="3" name="CuadroTexto 10">
            <a:extLst>
              <a:ext uri="{FF2B5EF4-FFF2-40B4-BE49-F238E27FC236}">
                <a16:creationId xmlns:a16="http://schemas.microsoft.com/office/drawing/2014/main" id="{2CBE06F7-953C-B241-D70C-CB49015B3BDD}"/>
              </a:ext>
            </a:extLst>
          </p:cNvPr>
          <p:cNvSpPr txBox="1"/>
          <p:nvPr/>
        </p:nvSpPr>
        <p:spPr>
          <a:xfrm>
            <a:off x="111707" y="6356206"/>
            <a:ext cx="9602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endParaRPr dirty="0">
              <a:latin typeface="Akkurat-Light" panose="02000503030000020004" pitchFamily="2" charset="0"/>
            </a:endParaRPr>
          </a:p>
        </p:txBody>
      </p:sp>
      <p:sp>
        <p:nvSpPr>
          <p:cNvPr id="2" name="Rectángulo 6">
            <a:extLst>
              <a:ext uri="{FF2B5EF4-FFF2-40B4-BE49-F238E27FC236}">
                <a16:creationId xmlns:a16="http://schemas.microsoft.com/office/drawing/2014/main" id="{BBF72535-7CB0-1526-DF8F-5E2339354ADF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5" name="CuadroTexto 10">
            <a:extLst>
              <a:ext uri="{FF2B5EF4-FFF2-40B4-BE49-F238E27FC236}">
                <a16:creationId xmlns:a16="http://schemas.microsoft.com/office/drawing/2014/main" id="{38A055A7-A6E9-AAF3-5065-13A7F7B6944F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edició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423903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252;p2"/>
          <p:cNvSpPr txBox="1"/>
          <p:nvPr/>
        </p:nvSpPr>
        <p:spPr>
          <a:xfrm>
            <a:off x="564919" y="593649"/>
            <a:ext cx="10265125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defTabSz="914400">
              <a:defRPr sz="6000" b="1"/>
            </a:lvl1pPr>
          </a:lstStyle>
          <a:p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¿</a:t>
            </a:r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Cuáles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 son los </a:t>
            </a:r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objetivos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?</a:t>
            </a:r>
          </a:p>
        </p:txBody>
      </p:sp>
      <p:sp>
        <p:nvSpPr>
          <p:cNvPr id="135" name="Marcador de número de diapositiva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59544" y="6398513"/>
            <a:ext cx="194256" cy="2807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5" name="Google Shape;252;p2">
            <a:extLst>
              <a:ext uri="{FF2B5EF4-FFF2-40B4-BE49-F238E27FC236}">
                <a16:creationId xmlns:a16="http://schemas.microsoft.com/office/drawing/2014/main" id="{1B3A938D-DAA9-3B50-1A67-410DB98C12B0}"/>
              </a:ext>
            </a:extLst>
          </p:cNvPr>
          <p:cNvSpPr txBox="1"/>
          <p:nvPr/>
        </p:nvSpPr>
        <p:spPr>
          <a:xfrm>
            <a:off x="1926875" y="1715283"/>
            <a:ext cx="10265125" cy="92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defTabSz="914400">
              <a:defRPr sz="6000" b="1"/>
            </a:lvl1pPr>
          </a:lstStyle>
          <a:p>
            <a:endParaRPr sz="5400" dirty="0">
              <a:solidFill>
                <a:srgbClr val="6D2C63"/>
              </a:solidFill>
              <a:latin typeface="Akkurat-Light" panose="02000503030000020004" pitchFamily="2" charset="0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A78103C9-F7FF-3430-0EC2-2908F2824226}"/>
              </a:ext>
            </a:extLst>
          </p:cNvPr>
          <p:cNvSpPr txBox="1"/>
          <p:nvPr/>
        </p:nvSpPr>
        <p:spPr>
          <a:xfrm>
            <a:off x="535167" y="1716299"/>
            <a:ext cx="11062159" cy="3631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Acompañaros a </a:t>
            </a:r>
            <a:r>
              <a:rPr lang="es-ES" sz="2000" b="1" dirty="0">
                <a:latin typeface="Akkurat" panose="02000503040000020004" pitchFamily="2" charset="0"/>
              </a:rPr>
              <a:t>fortalecer y consolidar </a:t>
            </a:r>
            <a:r>
              <a:rPr lang="es-ES" sz="2000" dirty="0">
                <a:latin typeface="Akkurat" panose="02000503040000020004" pitchFamily="2" charset="0"/>
              </a:rPr>
              <a:t>vuestro proyecto.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b="1" dirty="0">
                <a:latin typeface="Akkurat" panose="02000503040000020004" pitchFamily="2" charset="0"/>
              </a:rPr>
              <a:t>Dotaros de herramientas </a:t>
            </a:r>
            <a:r>
              <a:rPr lang="es-ES" sz="2000" dirty="0">
                <a:latin typeface="Akkurat" panose="02000503040000020004" pitchFamily="2" charset="0"/>
              </a:rPr>
              <a:t>para mejorar la gestión, la estrategia y la planificación.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b="1" dirty="0">
                <a:latin typeface="Akkurat" panose="02000503040000020004" pitchFamily="2" charset="0"/>
              </a:rPr>
              <a:t>Mejorar vuestras habilidades directivas </a:t>
            </a:r>
            <a:r>
              <a:rPr lang="es-ES" sz="2000" dirty="0">
                <a:latin typeface="Akkurat" panose="02000503040000020004" pitchFamily="2" charset="0"/>
              </a:rPr>
              <a:t>y de liderazgo en un marco de ESS, teniendo en cuenta los cuidados y la perspectiva de género.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Generar </a:t>
            </a:r>
            <a:r>
              <a:rPr lang="es-ES" sz="2000" b="1" dirty="0">
                <a:latin typeface="Akkurat" panose="02000503040000020004" pitchFamily="2" charset="0"/>
              </a:rPr>
              <a:t>sinergias con agentes del territorio</a:t>
            </a:r>
            <a:r>
              <a:rPr lang="es-ES" sz="2000" dirty="0">
                <a:latin typeface="Akkurat" panose="02000503040000020004" pitchFamily="2" charset="0"/>
              </a:rPr>
              <a:t> referentes de la ESS y con otras participantes del programa.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Apoyar al </a:t>
            </a:r>
            <a:r>
              <a:rPr lang="es-ES" sz="2000" b="1" dirty="0">
                <a:latin typeface="Akkurat" panose="02000503040000020004" pitchFamily="2" charset="0"/>
              </a:rPr>
              <a:t>desarrollo de competencias </a:t>
            </a:r>
            <a:r>
              <a:rPr lang="es-ES" sz="2000" dirty="0">
                <a:latin typeface="Akkurat" panose="02000503040000020004" pitchFamily="2" charset="0"/>
              </a:rPr>
              <a:t>de las personas participantes vinculadas a la gestión emocional, haciendo aumentar su autoestima y autoconfianza.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Encontrar una </a:t>
            </a:r>
            <a:r>
              <a:rPr lang="es-ES" sz="2000" b="1" dirty="0">
                <a:latin typeface="Akkurat" panose="02000503040000020004" pitchFamily="2" charset="0"/>
              </a:rPr>
              <a:t>red de apoyo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b="1" dirty="0">
                <a:latin typeface="Akkurat" panose="02000503040000020004" pitchFamily="2" charset="0"/>
              </a:rPr>
              <a:t>Desarrollar competencias de comunicación </a:t>
            </a:r>
            <a:r>
              <a:rPr lang="es-ES" sz="2000" dirty="0">
                <a:latin typeface="Akkurat" panose="02000503040000020004" pitchFamily="2" charset="0"/>
              </a:rPr>
              <a:t>y de puesta en escena.</a:t>
            </a:r>
          </a:p>
        </p:txBody>
      </p:sp>
      <p:sp>
        <p:nvSpPr>
          <p:cNvPr id="2" name="Rectángulo 6">
            <a:extLst>
              <a:ext uri="{FF2B5EF4-FFF2-40B4-BE49-F238E27FC236}">
                <a16:creationId xmlns:a16="http://schemas.microsoft.com/office/drawing/2014/main" id="{70CD55D4-6131-4BE1-8955-E3F8FC930144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3" name="CuadroTexto 10">
            <a:extLst>
              <a:ext uri="{FF2B5EF4-FFF2-40B4-BE49-F238E27FC236}">
                <a16:creationId xmlns:a16="http://schemas.microsoft.com/office/drawing/2014/main" id="{56406546-6AF3-0E91-8415-CF585D4CB9C1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1"/>
          <p:cNvSpPr txBox="1"/>
          <p:nvPr/>
        </p:nvSpPr>
        <p:spPr>
          <a:xfrm>
            <a:off x="611841" y="1588129"/>
            <a:ext cx="11186913" cy="458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Formándoos.</a:t>
            </a:r>
          </a:p>
          <a:p>
            <a:pPr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	</a:t>
            </a:r>
            <a:r>
              <a:rPr lang="es-ES" sz="2000" dirty="0">
                <a:latin typeface="Akkurat" panose="02000503040000020004" pitchFamily="2" charset="0"/>
              </a:rPr>
              <a:t>Sesiones y talleres que os dotarán de conocimientos y recursos.</a:t>
            </a:r>
          </a:p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endParaRPr lang="es-ES" sz="2000" b="1" dirty="0">
              <a:latin typeface="Akkurat" panose="0200050304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Compartiendo experiencias.</a:t>
            </a:r>
          </a:p>
          <a:p>
            <a:pPr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	</a:t>
            </a:r>
            <a:r>
              <a:rPr lang="es-ES" sz="2000" dirty="0">
                <a:latin typeface="Akkurat" panose="02000503040000020004" pitchFamily="2" charset="0"/>
              </a:rPr>
              <a:t>El espacio de formación y aprendizaje no mixto fomenta la sororidad y el 	aprendizaje mutuo. Contaréis con espacios donde podéis compartir 	experiencias, consejos y apoyo.</a:t>
            </a:r>
          </a:p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endParaRPr lang="es-ES" sz="2000" b="1" dirty="0">
              <a:latin typeface="Akkurat" panose="0200050304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Asesorándoos individualmente de la mano de expertas.</a:t>
            </a:r>
          </a:p>
          <a:p>
            <a:pPr>
              <a:defRPr sz="2700" spc="101"/>
            </a:pPr>
            <a:r>
              <a:rPr lang="es-ES" sz="2000" b="1" dirty="0">
                <a:latin typeface="Akkurat" panose="02000503040000020004" pitchFamily="2" charset="0"/>
              </a:rPr>
              <a:t>	</a:t>
            </a:r>
            <a:r>
              <a:rPr lang="es-ES" sz="2000" dirty="0">
                <a:latin typeface="Akkurat" panose="02000503040000020004" pitchFamily="2" charset="0"/>
              </a:rPr>
              <a:t>A sabiendas de las dificultades que tenéis para contratar una asesora, 	contamos con una bolsa de horas de acompañamiento individualizado</a:t>
            </a:r>
            <a:r>
              <a:rPr lang="es-ES" sz="2000" b="1" dirty="0">
                <a:latin typeface="Akkurat" panose="02000503040000020004" pitchFamily="2" charset="0"/>
              </a:rPr>
              <a:t>.</a:t>
            </a:r>
          </a:p>
          <a:p>
            <a:pPr lvl="1">
              <a:defRPr sz="2700" spc="101"/>
            </a:pPr>
            <a:endParaRPr lang="ca-ES" sz="2000" dirty="0">
              <a:latin typeface="Akkurat" panose="0200050304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endParaRPr lang="ca-ES" sz="2400" dirty="0">
              <a:latin typeface="Akkurat-Light" panose="02000503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700" spc="101"/>
            </a:pPr>
            <a:endParaRPr lang="ca-ES" sz="2800" dirty="0">
              <a:latin typeface="Akkurat-Light" panose="02000503030000020004" pitchFamily="2" charset="0"/>
            </a:endParaRPr>
          </a:p>
        </p:txBody>
      </p:sp>
      <p:sp>
        <p:nvSpPr>
          <p:cNvPr id="6" name="Google Shape;252;p2">
            <a:extLst>
              <a:ext uri="{FF2B5EF4-FFF2-40B4-BE49-F238E27FC236}">
                <a16:creationId xmlns:a16="http://schemas.microsoft.com/office/drawing/2014/main" id="{E6229E40-EAA7-C2EB-5E16-1E79186F697A}"/>
              </a:ext>
            </a:extLst>
          </p:cNvPr>
          <p:cNvSpPr txBox="1"/>
          <p:nvPr/>
        </p:nvSpPr>
        <p:spPr>
          <a:xfrm>
            <a:off x="611841" y="583550"/>
            <a:ext cx="9505670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914400">
              <a:defRPr sz="5400" b="1"/>
            </a:lvl1pPr>
          </a:lstStyle>
          <a:p>
            <a:r>
              <a:rPr lang="es-ES" sz="4400" dirty="0">
                <a:solidFill>
                  <a:srgbClr val="56267D"/>
                </a:solidFill>
                <a:latin typeface="MetaBoldTurk" pitchFamily="50" charset="0"/>
              </a:rPr>
              <a:t>¿Cómo os acompañamos?</a:t>
            </a:r>
          </a:p>
        </p:txBody>
      </p:sp>
      <p:sp>
        <p:nvSpPr>
          <p:cNvPr id="2" name="Rectángulo 6">
            <a:extLst>
              <a:ext uri="{FF2B5EF4-FFF2-40B4-BE49-F238E27FC236}">
                <a16:creationId xmlns:a16="http://schemas.microsoft.com/office/drawing/2014/main" id="{B75B9B58-14BB-2F34-D6BE-808EFA36BCCF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5" name="CuadroTexto 10">
            <a:extLst>
              <a:ext uri="{FF2B5EF4-FFF2-40B4-BE49-F238E27FC236}">
                <a16:creationId xmlns:a16="http://schemas.microsoft.com/office/drawing/2014/main" id="{5886742A-238F-50D6-1D4D-7D196C88E5B8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2237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252;p2"/>
          <p:cNvSpPr txBox="1"/>
          <p:nvPr/>
        </p:nvSpPr>
        <p:spPr>
          <a:xfrm>
            <a:off x="752332" y="614456"/>
            <a:ext cx="10265125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defTabSz="914400">
              <a:defRPr sz="4800" b="1"/>
            </a:pP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Ediciones </a:t>
            </a:r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anteriores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 </a:t>
            </a:r>
          </a:p>
        </p:txBody>
      </p:sp>
      <p:sp>
        <p:nvSpPr>
          <p:cNvPr id="3" name="Google Shape;252;p2">
            <a:extLst>
              <a:ext uri="{FF2B5EF4-FFF2-40B4-BE49-F238E27FC236}">
                <a16:creationId xmlns:a16="http://schemas.microsoft.com/office/drawing/2014/main" id="{3CA4F2D3-E725-F258-EAA8-8809D53B0BCC}"/>
              </a:ext>
            </a:extLst>
          </p:cNvPr>
          <p:cNvSpPr txBox="1"/>
          <p:nvPr/>
        </p:nvSpPr>
        <p:spPr>
          <a:xfrm>
            <a:off x="5777893" y="4040228"/>
            <a:ext cx="5896485" cy="110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ctr" defTabSz="914400">
              <a:defRPr sz="4800" b="1"/>
            </a:pPr>
            <a:endParaRPr lang="ca-ES" sz="6600" dirty="0">
              <a:solidFill>
                <a:srgbClr val="6D2C63"/>
              </a:solidFill>
              <a:latin typeface="Akkurat-Light" panose="02000503030000020004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EDEAEA-F7EA-70E4-20AF-88F3DDFDBCCA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8" name="CuadroTexto 10">
            <a:extLst>
              <a:ext uri="{FF2B5EF4-FFF2-40B4-BE49-F238E27FC236}">
                <a16:creationId xmlns:a16="http://schemas.microsoft.com/office/drawing/2014/main" id="{90C60DA7-9276-7769-7873-679A0C21F06D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8740C0-5493-8855-53E0-536B7F8BE2D1}"/>
              </a:ext>
            </a:extLst>
          </p:cNvPr>
          <p:cNvSpPr txBox="1"/>
          <p:nvPr/>
        </p:nvSpPr>
        <p:spPr>
          <a:xfrm>
            <a:off x="752331" y="2386064"/>
            <a:ext cx="5343668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Preceden </a:t>
            </a:r>
            <a:r>
              <a:rPr lang="es-ES" sz="2000" b="1" dirty="0">
                <a:latin typeface="Akkurat" panose="02000503040000020004" pitchFamily="2" charset="0"/>
              </a:rPr>
              <a:t>8 ediciones</a:t>
            </a:r>
            <a:r>
              <a:rPr lang="es-ES" sz="2000" dirty="0">
                <a:latin typeface="Akkurat" panose="02000503040000020004" pitchFamily="2" charset="0"/>
              </a:rPr>
              <a:t>.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Han participado:</a:t>
            </a:r>
          </a:p>
          <a:p>
            <a:pPr lvl="8" indent="0" hangingPunct="1">
              <a:spcBef>
                <a:spcPts val="600"/>
              </a:spcBef>
            </a:pPr>
            <a:r>
              <a:rPr lang="es-ES" sz="2000" dirty="0">
                <a:latin typeface="Akkurat" panose="02000503040000020004" pitchFamily="2" charset="0"/>
              </a:rPr>
              <a:t>		117 proyectos y organizaciones</a:t>
            </a:r>
          </a:p>
          <a:p>
            <a:pPr lvl="8" indent="0" hangingPunct="1">
              <a:spcBef>
                <a:spcPts val="600"/>
              </a:spcBef>
            </a:pPr>
            <a:r>
              <a:rPr lang="es-ES" sz="2000" dirty="0">
                <a:latin typeface="Akkurat" panose="02000503040000020004" pitchFamily="2" charset="0"/>
              </a:rPr>
              <a:t>		Más de 230 mujeres. 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A lo largo de cada edición se han ido introduciendo mejoras y nuevas propuestas.</a:t>
            </a:r>
            <a:endParaRPr lang="ca-ES" sz="2000" dirty="0">
              <a:latin typeface="Akkurat" panose="02000503040000020004" pitchFamily="2" charset="0"/>
            </a:endParaRPr>
          </a:p>
        </p:txBody>
      </p:sp>
      <p:pic>
        <p:nvPicPr>
          <p:cNvPr id="9" name="Mitjans en línia 4" title="7ª edició Camí de la Solidesa">
            <a:hlinkClick r:id="" action="ppaction://media"/>
            <a:extLst>
              <a:ext uri="{FF2B5EF4-FFF2-40B4-BE49-F238E27FC236}">
                <a16:creationId xmlns:a16="http://schemas.microsoft.com/office/drawing/2014/main" id="{4C05D0C3-5DF8-62E2-C7AE-16DE54C205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506" y="2170654"/>
            <a:ext cx="5556203" cy="31392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252;p2"/>
          <p:cNvSpPr txBox="1"/>
          <p:nvPr/>
        </p:nvSpPr>
        <p:spPr>
          <a:xfrm>
            <a:off x="647700" y="531239"/>
            <a:ext cx="10265125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defTabSz="914400">
              <a:defRPr sz="6000" b="1"/>
            </a:lvl1pPr>
          </a:lstStyle>
          <a:p>
            <a:r>
              <a:rPr lang="ca-ES" sz="4400" dirty="0" err="1">
                <a:solidFill>
                  <a:srgbClr val="56267D"/>
                </a:solidFill>
                <a:latin typeface="MetaBoldTurk" pitchFamily="50" charset="0"/>
              </a:rPr>
              <a:t>Contenido</a:t>
            </a:r>
            <a:r>
              <a:rPr lang="ca-ES" sz="4400" dirty="0">
                <a:solidFill>
                  <a:srgbClr val="56267D"/>
                </a:solidFill>
                <a:latin typeface="MetaBoldTurk" pitchFamily="50" charset="0"/>
              </a:rPr>
              <a:t> del programa </a:t>
            </a:r>
          </a:p>
        </p:txBody>
      </p:sp>
      <p:sp>
        <p:nvSpPr>
          <p:cNvPr id="135" name="Marcador de número de diapositiva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id="{D956DB81-19AA-ACD3-4086-5CB3D7B84861}"/>
              </a:ext>
            </a:extLst>
          </p:cNvPr>
          <p:cNvSpPr txBox="1">
            <a:spLocks/>
          </p:cNvSpPr>
          <p:nvPr/>
        </p:nvSpPr>
        <p:spPr>
          <a:xfrm>
            <a:off x="504826" y="1581149"/>
            <a:ext cx="11153774" cy="417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numCol="2" spcCol="360000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342900" indent="-342900" hangingPunct="1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Akkurat" panose="02000503040000020004" pitchFamily="2" charset="0"/>
              </a:rPr>
              <a:t>Duración de 7 meses, </a:t>
            </a:r>
            <a:r>
              <a:rPr lang="es-ES" sz="2000" dirty="0">
                <a:latin typeface="Akkurat" panose="02000503040000020004" pitchFamily="2" charset="0"/>
              </a:rPr>
              <a:t>de junio a diciembre de 2024</a:t>
            </a:r>
            <a:r>
              <a:rPr lang="es-ES" sz="2000" b="1" dirty="0">
                <a:latin typeface="Akkurat" panose="02000503040000020004" pitchFamily="2" charset="0"/>
              </a:rPr>
              <a:t>.</a:t>
            </a:r>
          </a:p>
          <a:p>
            <a:pPr marL="342900" indent="-342900" hangingPunct="1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Akkurat" panose="02000503040000020004" pitchFamily="2" charset="0"/>
              </a:rPr>
              <a:t>60 horas de formación</a:t>
            </a:r>
          </a:p>
          <a:p>
            <a:pPr marL="342900" indent="-342900" hangingPunct="1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Sesiones formativas en </a:t>
            </a:r>
            <a:r>
              <a:rPr lang="es-ES" sz="2000" b="1" dirty="0">
                <a:latin typeface="Akkurat" panose="02000503040000020004" pitchFamily="2" charset="0"/>
              </a:rPr>
              <a:t>horario de mañanas (10h a 13h).</a:t>
            </a:r>
          </a:p>
          <a:p>
            <a:pPr marL="342900" indent="-342900" hangingPunct="1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Akkurat" panose="02000503040000020004" pitchFamily="2" charset="0"/>
              </a:rPr>
              <a:t>Formato híbrido </a:t>
            </a:r>
            <a:r>
              <a:rPr lang="es-ES" sz="2000" dirty="0">
                <a:latin typeface="Akkurat" panose="02000503040000020004" pitchFamily="2" charset="0"/>
              </a:rPr>
              <a:t>(presencial y en línea).</a:t>
            </a:r>
          </a:p>
          <a:p>
            <a:pPr marL="342900" indent="-342900" hangingPunct="1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Cada proyecto participante cuenta con una</a:t>
            </a:r>
            <a:r>
              <a:rPr lang="es-ES" sz="2000" b="1" dirty="0">
                <a:latin typeface="Akkurat" panose="02000503040000020004" pitchFamily="2" charset="0"/>
              </a:rPr>
              <a:t> bolsa de 7h de asesoramiento  experto. </a:t>
            </a:r>
            <a:endParaRPr lang="ca-ES" sz="2000" dirty="0">
              <a:highlight>
                <a:srgbClr val="FFFF00"/>
              </a:highlight>
              <a:latin typeface="Akkurat-Light" panose="02000503030000020004" pitchFamily="2" charset="0"/>
            </a:endParaRPr>
          </a:p>
          <a:p>
            <a:pPr marL="342900" indent="-342900" hangingPunct="1">
              <a:lnSpc>
                <a:spcPct val="10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kkurat" panose="02000503040000020004" pitchFamily="2" charset="0"/>
              </a:rPr>
              <a:t>Los contenidos formativos constaran de los siguientes </a:t>
            </a:r>
            <a:r>
              <a:rPr lang="es-ES" sz="2000" b="1" dirty="0">
                <a:latin typeface="Akkurat" panose="02000503040000020004" pitchFamily="2" charset="0"/>
              </a:rPr>
              <a:t>bloques</a:t>
            </a:r>
            <a:r>
              <a:rPr lang="ca-ES" sz="2000" dirty="0">
                <a:latin typeface="Akkurat" panose="02000503040000020004" pitchFamily="2" charset="0"/>
              </a:rPr>
              <a:t>:  </a:t>
            </a:r>
          </a:p>
          <a:p>
            <a:pPr algn="just" hangingPunct="1">
              <a:lnSpc>
                <a:spcPct val="150000"/>
              </a:lnSpc>
              <a:spcBef>
                <a:spcPts val="30"/>
              </a:spcBef>
              <a:spcAft>
                <a:spcPts val="30"/>
              </a:spcAft>
            </a:pPr>
            <a:endParaRPr lang="ca-ES" sz="2200" dirty="0">
              <a:latin typeface="Akkurat-Light" panose="02000503030000020004" pitchFamily="2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6A48B43-DBAB-4BF9-BCD1-749E17C24CC4}"/>
              </a:ext>
            </a:extLst>
          </p:cNvPr>
          <p:cNvGrpSpPr/>
          <p:nvPr/>
        </p:nvGrpSpPr>
        <p:grpSpPr>
          <a:xfrm>
            <a:off x="6803077" y="2972930"/>
            <a:ext cx="4405514" cy="1322278"/>
            <a:chOff x="3768131" y="1074471"/>
            <a:chExt cx="4405514" cy="2937499"/>
          </a:xfrm>
          <a:solidFill>
            <a:srgbClr val="C0A6D6">
              <a:alpha val="40000"/>
            </a:srgbClr>
          </a:solidFill>
        </p:grpSpPr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A56368E5-20B7-40E0-A1E9-B6DC99465D59}"/>
                </a:ext>
              </a:extLst>
            </p:cNvPr>
            <p:cNvSpPr/>
            <p:nvPr/>
          </p:nvSpPr>
          <p:spPr>
            <a:xfrm>
              <a:off x="3768132" y="1082132"/>
              <a:ext cx="2104498" cy="850705"/>
            </a:xfrm>
            <a:prstGeom prst="roundRect">
              <a:avLst>
                <a:gd name="adj" fmla="val 73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180000" tIns="180000" rIns="72000" bIns="180000" anchor="ctr">
              <a:noAutofit/>
            </a:bodyPr>
            <a:lstStyle/>
            <a:p>
              <a:pPr marL="11113" algn="ctr" defTabSz="914400">
                <a:lnSpc>
                  <a:spcPct val="90000"/>
                </a:lnSpc>
                <a:spcBef>
                  <a:spcPts val="111"/>
                </a:spcBef>
                <a:spcAft>
                  <a:spcPts val="600"/>
                </a:spcAft>
                <a:buClr>
                  <a:srgbClr val="8DB9D8"/>
                </a:buClr>
                <a:defRPr/>
              </a:pPr>
              <a:r>
                <a:rPr lang="ca-ES" sz="900" b="1" spc="-1" dirty="0">
                  <a:solidFill>
                    <a:srgbClr val="000000"/>
                  </a:solidFill>
                </a:rPr>
                <a:t>Modelo de </a:t>
              </a:r>
              <a:r>
                <a:rPr lang="ca-ES" sz="900" b="1" spc="-1" dirty="0" err="1">
                  <a:solidFill>
                    <a:srgbClr val="000000"/>
                  </a:solidFill>
                </a:rPr>
                <a:t>crecimiento</a:t>
              </a:r>
              <a:r>
                <a:rPr lang="ca-ES" sz="900" b="1" spc="-1" dirty="0">
                  <a:solidFill>
                    <a:srgbClr val="000000"/>
                  </a:solidFill>
                </a:rPr>
                <a:t> en ESS</a:t>
              </a:r>
              <a:endPara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endParaRPr>
            </a:p>
          </p:txBody>
        </p:sp>
        <p:sp>
          <p:nvSpPr>
            <p:cNvPr id="25" name="CustomShape 3">
              <a:extLst>
                <a:ext uri="{FF2B5EF4-FFF2-40B4-BE49-F238E27FC236}">
                  <a16:creationId xmlns:a16="http://schemas.microsoft.com/office/drawing/2014/main" id="{8C7EEC15-052B-4A56-8F19-823116C0677C}"/>
                </a:ext>
              </a:extLst>
            </p:cNvPr>
            <p:cNvSpPr/>
            <p:nvPr/>
          </p:nvSpPr>
          <p:spPr>
            <a:xfrm>
              <a:off x="6069146" y="1074471"/>
              <a:ext cx="2104498" cy="850705"/>
            </a:xfrm>
            <a:prstGeom prst="roundRect">
              <a:avLst>
                <a:gd name="adj" fmla="val 73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180000" tIns="180000" rIns="72000" bIns="180000" anchor="ctr">
              <a:noAutofit/>
            </a:bodyPr>
            <a:lstStyle/>
            <a:p>
              <a:pPr marL="11113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1"/>
                </a:spcBef>
                <a:spcAft>
                  <a:spcPts val="600"/>
                </a:spcAft>
                <a:buClr>
                  <a:srgbClr val="8DB9D8"/>
                </a:buClr>
                <a:buSzTx/>
                <a:buFontTx/>
                <a:buNone/>
                <a:tabLst/>
                <a:defRPr/>
              </a:pPr>
              <a:r>
                <a:rPr lang="ca-ES" sz="900" b="1" spc="-1" dirty="0" err="1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Propuesta</a:t>
              </a:r>
              <a:r>
                <a:rPr lang="ca-ES" sz="900" b="1" spc="-1" dirty="0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 de valor y </a:t>
              </a:r>
              <a:r>
                <a:rPr lang="ca-ES" sz="900" b="1" spc="-1" dirty="0" err="1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prototipaje</a:t>
              </a:r>
              <a:endPara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endParaRPr>
            </a:p>
          </p:txBody>
        </p:sp>
        <p:sp>
          <p:nvSpPr>
            <p:cNvPr id="26" name="CustomShape 3">
              <a:extLst>
                <a:ext uri="{FF2B5EF4-FFF2-40B4-BE49-F238E27FC236}">
                  <a16:creationId xmlns:a16="http://schemas.microsoft.com/office/drawing/2014/main" id="{1C0F47B1-852F-41A7-9BAA-6CAB9B47887B}"/>
                </a:ext>
              </a:extLst>
            </p:cNvPr>
            <p:cNvSpPr/>
            <p:nvPr/>
          </p:nvSpPr>
          <p:spPr>
            <a:xfrm>
              <a:off x="3768133" y="2112982"/>
              <a:ext cx="2104498" cy="850705"/>
            </a:xfrm>
            <a:prstGeom prst="roundRect">
              <a:avLst>
                <a:gd name="adj" fmla="val 73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180000" tIns="180000" rIns="72000" bIns="180000" anchor="ctr">
              <a:noAutofit/>
            </a:bodyPr>
            <a:lstStyle/>
            <a:p>
              <a:pPr marL="11113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1"/>
                </a:spcBef>
                <a:spcAft>
                  <a:spcPts val="600"/>
                </a:spcAft>
                <a:buClr>
                  <a:srgbClr val="8DB9D8"/>
                </a:buClr>
                <a:buSzTx/>
                <a:buFontTx/>
                <a:buNone/>
                <a:tabLst/>
                <a:defRPr/>
              </a:pPr>
              <a:r>
                <a:rPr kumimoji="0" lang="ca-ES" sz="9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Innovación</a:t>
              </a:r>
              <a:r>
                <a:rPr kumimoji="0" lang="ca-E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social y </a:t>
              </a:r>
              <a:r>
                <a:rPr kumimoji="0" lang="ca-ES" sz="9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digitalización</a:t>
              </a:r>
              <a:endPara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endParaRPr>
            </a:p>
          </p:txBody>
        </p:sp>
        <p:sp>
          <p:nvSpPr>
            <p:cNvPr id="27" name="CustomShape 3">
              <a:extLst>
                <a:ext uri="{FF2B5EF4-FFF2-40B4-BE49-F238E27FC236}">
                  <a16:creationId xmlns:a16="http://schemas.microsoft.com/office/drawing/2014/main" id="{800E0DC0-87BB-4891-A47C-9D5D89298772}"/>
                </a:ext>
              </a:extLst>
            </p:cNvPr>
            <p:cNvSpPr/>
            <p:nvPr/>
          </p:nvSpPr>
          <p:spPr>
            <a:xfrm>
              <a:off x="3768131" y="3161265"/>
              <a:ext cx="2104498" cy="850705"/>
            </a:xfrm>
            <a:prstGeom prst="roundRect">
              <a:avLst>
                <a:gd name="adj" fmla="val 73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180000" tIns="180000" rIns="72000" bIns="180000" anchor="ctr">
              <a:noAutofit/>
            </a:bodyPr>
            <a:lstStyle/>
            <a:p>
              <a:pPr marL="11113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1"/>
                </a:spcBef>
                <a:spcAft>
                  <a:spcPts val="600"/>
                </a:spcAft>
                <a:buClr>
                  <a:srgbClr val="8DB9D8"/>
                </a:buClr>
                <a:buSzTx/>
                <a:buFontTx/>
                <a:buNone/>
                <a:tabLst/>
                <a:defRPr/>
              </a:pPr>
              <a:r>
                <a:rPr lang="ca-ES" sz="900" b="1" spc="-1" dirty="0" err="1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Gestión</a:t>
              </a:r>
              <a:r>
                <a:rPr lang="ca-ES" sz="900" b="1" spc="-1" dirty="0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 eco-</a:t>
              </a:r>
              <a:r>
                <a:rPr lang="ca-ES" sz="900" b="1" spc="-1" dirty="0" err="1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fnanciera</a:t>
              </a:r>
              <a:endPara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endParaRPr>
            </a:p>
          </p:txBody>
        </p:sp>
        <p:sp>
          <p:nvSpPr>
            <p:cNvPr id="28" name="CustomShape 3">
              <a:extLst>
                <a:ext uri="{FF2B5EF4-FFF2-40B4-BE49-F238E27FC236}">
                  <a16:creationId xmlns:a16="http://schemas.microsoft.com/office/drawing/2014/main" id="{43CD9CDD-8F80-495C-8570-111D3FF44A6A}"/>
                </a:ext>
              </a:extLst>
            </p:cNvPr>
            <p:cNvSpPr/>
            <p:nvPr/>
          </p:nvSpPr>
          <p:spPr>
            <a:xfrm>
              <a:off x="6069147" y="2112982"/>
              <a:ext cx="2104498" cy="850705"/>
            </a:xfrm>
            <a:prstGeom prst="roundRect">
              <a:avLst>
                <a:gd name="adj" fmla="val 73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180000" tIns="180000" rIns="72000" bIns="180000" anchor="ctr">
              <a:noAutofit/>
            </a:bodyPr>
            <a:lstStyle/>
            <a:p>
              <a:pPr marL="11113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1"/>
                </a:spcBef>
                <a:spcAft>
                  <a:spcPts val="600"/>
                </a:spcAft>
                <a:buClr>
                  <a:srgbClr val="8DB9D8"/>
                </a:buClr>
                <a:buSzTx/>
                <a:buFontTx/>
                <a:buNone/>
                <a:tabLst/>
                <a:defRPr/>
              </a:pPr>
              <a:r>
                <a:rPr lang="ca-ES" sz="900" b="1" spc="-1" dirty="0" err="1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Governanza</a:t>
              </a:r>
              <a:r>
                <a:rPr lang="ca-ES" sz="900" b="1" spc="-1" dirty="0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 </a:t>
              </a:r>
              <a:r>
                <a:rPr lang="ca-ES" sz="900" b="1" spc="-1" dirty="0" err="1">
                  <a:solidFill>
                    <a:srgbClr val="000000"/>
                  </a:solidFill>
                  <a:ea typeface="ＭＳ Ｐゴシック"/>
                  <a:cs typeface="Calibri Light" panose="020F0302020204030204" pitchFamily="34" charset="0"/>
                </a:rPr>
                <a:t>democrática</a:t>
              </a:r>
              <a:endPara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endParaRPr>
            </a:p>
          </p:txBody>
        </p:sp>
        <p:sp>
          <p:nvSpPr>
            <p:cNvPr id="29" name="CustomShape 3">
              <a:extLst>
                <a:ext uri="{FF2B5EF4-FFF2-40B4-BE49-F238E27FC236}">
                  <a16:creationId xmlns:a16="http://schemas.microsoft.com/office/drawing/2014/main" id="{049BBE29-09D7-4BF8-94A6-E1B3BFD7FB32}"/>
                </a:ext>
              </a:extLst>
            </p:cNvPr>
            <p:cNvSpPr/>
            <p:nvPr/>
          </p:nvSpPr>
          <p:spPr>
            <a:xfrm>
              <a:off x="6069146" y="3154944"/>
              <a:ext cx="2104498" cy="850705"/>
            </a:xfrm>
            <a:prstGeom prst="roundRect">
              <a:avLst>
                <a:gd name="adj" fmla="val 73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180000" tIns="180000" rIns="72000" bIns="180000" anchor="ctr">
              <a:noAutofit/>
            </a:bodyPr>
            <a:lstStyle/>
            <a:p>
              <a:pPr marL="11113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1"/>
                </a:spcBef>
                <a:spcAft>
                  <a:spcPts val="600"/>
                </a:spcAft>
                <a:buClr>
                  <a:srgbClr val="8DB9D8"/>
                </a:buClr>
                <a:buSzTx/>
                <a:buFontTx/>
                <a:buNone/>
                <a:tabLst/>
                <a:defRPr/>
              </a:pPr>
              <a:r>
                <a:rPr kumimoji="0" lang="ca-ES" sz="9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Markéting</a:t>
              </a:r>
              <a:r>
                <a:rPr kumimoji="0" lang="ca-E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y </a:t>
              </a:r>
              <a:r>
                <a:rPr kumimoji="0" lang="ca-ES" sz="9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comunicación</a:t>
              </a:r>
              <a:endPara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endParaRPr>
            </a:p>
          </p:txBody>
        </p:sp>
      </p:grp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93BA91C-0165-448D-A9BF-9A569DC46969}"/>
              </a:ext>
            </a:extLst>
          </p:cNvPr>
          <p:cNvSpPr/>
          <p:nvPr/>
        </p:nvSpPr>
        <p:spPr>
          <a:xfrm>
            <a:off x="6803076" y="2550541"/>
            <a:ext cx="4405514" cy="283971"/>
          </a:xfrm>
          <a:prstGeom prst="roundRect">
            <a:avLst/>
          </a:prstGeom>
          <a:solidFill>
            <a:srgbClr val="642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/>
              <a:t>Bloques </a:t>
            </a:r>
            <a:r>
              <a:rPr lang="ca-ES" sz="1000" b="1" dirty="0" err="1"/>
              <a:t>formativos</a:t>
            </a:r>
            <a:endParaRPr lang="ca-ES" sz="10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1D1E0410-2F3C-42C1-A3D2-5EBBA2DE9BB0}"/>
              </a:ext>
            </a:extLst>
          </p:cNvPr>
          <p:cNvSpPr/>
          <p:nvPr/>
        </p:nvSpPr>
        <p:spPr>
          <a:xfrm>
            <a:off x="6803076" y="4921842"/>
            <a:ext cx="4406400" cy="283971"/>
          </a:xfrm>
          <a:prstGeom prst="roundRect">
            <a:avLst/>
          </a:prstGeom>
          <a:solidFill>
            <a:srgbClr val="642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 err="1"/>
              <a:t>Sesiones</a:t>
            </a:r>
            <a:r>
              <a:rPr lang="ca-ES" sz="1000" b="1" dirty="0"/>
              <a:t> </a:t>
            </a:r>
            <a:r>
              <a:rPr lang="ca-ES" sz="1000" b="1" dirty="0" err="1"/>
              <a:t>grupales</a:t>
            </a:r>
            <a:endParaRPr lang="ca-ES" sz="1000" b="1" dirty="0"/>
          </a:p>
        </p:txBody>
      </p:sp>
      <p:sp>
        <p:nvSpPr>
          <p:cNvPr id="32" name="CustomShape 3">
            <a:extLst>
              <a:ext uri="{FF2B5EF4-FFF2-40B4-BE49-F238E27FC236}">
                <a16:creationId xmlns:a16="http://schemas.microsoft.com/office/drawing/2014/main" id="{2B2E0092-5FCF-471B-BC4E-6E89DD905B45}"/>
              </a:ext>
            </a:extLst>
          </p:cNvPr>
          <p:cNvSpPr/>
          <p:nvPr/>
        </p:nvSpPr>
        <p:spPr>
          <a:xfrm>
            <a:off x="6803076" y="5320040"/>
            <a:ext cx="2104498" cy="381600"/>
          </a:xfrm>
          <a:prstGeom prst="roundRect">
            <a:avLst>
              <a:gd name="adj" fmla="val 7333"/>
            </a:avLst>
          </a:prstGeom>
          <a:solidFill>
            <a:srgbClr val="C0A6D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180000" tIns="180000" rIns="72000" bIns="180000" anchor="ctr">
            <a:noAutofit/>
          </a:bodyPr>
          <a:lstStyle/>
          <a:p>
            <a:pPr marL="11113" marR="0" lvl="0" indent="0" algn="ctr" defTabSz="914400" rtl="0" eaLnBrk="1" fontAlgn="auto" latinLnBrk="0" hangingPunct="1">
              <a:lnSpc>
                <a:spcPct val="90000"/>
              </a:lnSpc>
              <a:spcBef>
                <a:spcPts val="111"/>
              </a:spcBef>
              <a:spcAft>
                <a:spcPts val="600"/>
              </a:spcAft>
              <a:buClr>
                <a:srgbClr val="8DB9D8"/>
              </a:buClr>
              <a:buSzTx/>
              <a:buFontTx/>
              <a:buNone/>
              <a:tabLst/>
              <a:defRPr/>
            </a:pP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Autoconocimiento</a:t>
            </a:r>
            <a:r>
              <a: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 y </a:t>
            </a: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cohesi</a:t>
            </a:r>
            <a:r>
              <a:rPr lang="ca-ES" sz="900" b="1" spc="-1" dirty="0" err="1">
                <a:ea typeface="ＭＳ Ｐゴシック"/>
                <a:cs typeface="Calibri Light" panose="020F0302020204030204" pitchFamily="34" charset="0"/>
              </a:rPr>
              <a:t>ón</a:t>
            </a:r>
            <a:r>
              <a:rPr lang="ca-ES" sz="900" b="1" spc="-1" dirty="0">
                <a:ea typeface="ＭＳ Ｐゴシック"/>
                <a:cs typeface="Calibri Light" panose="020F0302020204030204" pitchFamily="34" charset="0"/>
              </a:rPr>
              <a:t> de </a:t>
            </a:r>
            <a:r>
              <a:rPr lang="ca-ES" sz="900" b="1" spc="-1" dirty="0" err="1">
                <a:ea typeface="ＭＳ Ｐゴシック"/>
                <a:cs typeface="Calibri Light" panose="020F0302020204030204" pitchFamily="34" charset="0"/>
              </a:rPr>
              <a:t>grupo</a:t>
            </a:r>
            <a:endParaRPr lang="ca-ES" sz="900" b="1" spc="-1" dirty="0">
              <a:solidFill>
                <a:srgbClr val="000000"/>
              </a:solidFill>
              <a:ea typeface="ＭＳ Ｐゴシック"/>
              <a:cs typeface="Calibri Light" panose="020F0302020204030204" pitchFamily="34" charset="0"/>
            </a:endParaRPr>
          </a:p>
        </p:txBody>
      </p:sp>
      <p:sp>
        <p:nvSpPr>
          <p:cNvPr id="33" name="CustomShape 3">
            <a:extLst>
              <a:ext uri="{FF2B5EF4-FFF2-40B4-BE49-F238E27FC236}">
                <a16:creationId xmlns:a16="http://schemas.microsoft.com/office/drawing/2014/main" id="{2C2D9244-DB24-46EF-B18C-90E6E6137A94}"/>
              </a:ext>
            </a:extLst>
          </p:cNvPr>
          <p:cNvSpPr/>
          <p:nvPr/>
        </p:nvSpPr>
        <p:spPr>
          <a:xfrm>
            <a:off x="9104091" y="5320040"/>
            <a:ext cx="2104498" cy="381600"/>
          </a:xfrm>
          <a:prstGeom prst="roundRect">
            <a:avLst>
              <a:gd name="adj" fmla="val 7333"/>
            </a:avLst>
          </a:prstGeom>
          <a:solidFill>
            <a:srgbClr val="C0A6D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180000" tIns="180000" rIns="72000" bIns="180000" anchor="ctr">
            <a:noAutofit/>
          </a:bodyPr>
          <a:lstStyle/>
          <a:p>
            <a:pPr marL="11113" marR="0" lvl="0" indent="0" algn="ctr" defTabSz="914400" rtl="0" eaLnBrk="1" fontAlgn="auto" latinLnBrk="0" hangingPunct="1">
              <a:lnSpc>
                <a:spcPct val="90000"/>
              </a:lnSpc>
              <a:spcBef>
                <a:spcPts val="111"/>
              </a:spcBef>
              <a:spcAft>
                <a:spcPts val="600"/>
              </a:spcAft>
              <a:buClr>
                <a:srgbClr val="8DB9D8"/>
              </a:buClr>
              <a:buSzTx/>
              <a:buFontTx/>
              <a:buNone/>
              <a:tabLst/>
              <a:defRPr/>
            </a:pP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Intercooperación</a:t>
            </a:r>
            <a:r>
              <a: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 y </a:t>
            </a: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alianzas</a:t>
            </a:r>
            <a:endParaRPr lang="ca-ES" sz="900" b="1" spc="-1" dirty="0">
              <a:solidFill>
                <a:srgbClr val="000000"/>
              </a:solidFill>
              <a:ea typeface="ＭＳ Ｐゴシック"/>
              <a:cs typeface="Calibri Light" panose="020F0302020204030204" pitchFamily="34" charset="0"/>
            </a:endParaRPr>
          </a:p>
        </p:txBody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8BEDB3CD-F15F-4084-99A6-9B25150CFD64}"/>
              </a:ext>
            </a:extLst>
          </p:cNvPr>
          <p:cNvSpPr/>
          <p:nvPr/>
        </p:nvSpPr>
        <p:spPr>
          <a:xfrm>
            <a:off x="6803076" y="4384145"/>
            <a:ext cx="2104498" cy="382934"/>
          </a:xfrm>
          <a:prstGeom prst="roundRect">
            <a:avLst>
              <a:gd name="adj" fmla="val 7333"/>
            </a:avLst>
          </a:prstGeom>
          <a:solidFill>
            <a:srgbClr val="C0A6D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180000" tIns="180000" rIns="72000" bIns="180000" anchor="ctr">
            <a:noAutofit/>
          </a:bodyPr>
          <a:lstStyle/>
          <a:p>
            <a:pPr marL="11113" marR="0" lvl="0" indent="0" algn="ctr" defTabSz="914400" rtl="0" eaLnBrk="1" fontAlgn="auto" latinLnBrk="0" hangingPunct="1">
              <a:lnSpc>
                <a:spcPct val="90000"/>
              </a:lnSpc>
              <a:spcBef>
                <a:spcPts val="111"/>
              </a:spcBef>
              <a:spcAft>
                <a:spcPts val="600"/>
              </a:spcAft>
              <a:buClr>
                <a:srgbClr val="8DB9D8"/>
              </a:buClr>
              <a:buSzTx/>
              <a:buFontTx/>
              <a:buNone/>
              <a:tabLst/>
              <a:defRPr/>
            </a:pP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Economía</a:t>
            </a:r>
            <a:r>
              <a: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 </a:t>
            </a: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colaborativa</a:t>
            </a:r>
            <a:r>
              <a: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 y de plataforma</a:t>
            </a:r>
          </a:p>
        </p:txBody>
      </p:sp>
      <p:sp>
        <p:nvSpPr>
          <p:cNvPr id="35" name="CustomShape 3">
            <a:extLst>
              <a:ext uri="{FF2B5EF4-FFF2-40B4-BE49-F238E27FC236}">
                <a16:creationId xmlns:a16="http://schemas.microsoft.com/office/drawing/2014/main" id="{083B1311-0418-4EA7-B8DC-8B9BB89DDCA7}"/>
              </a:ext>
            </a:extLst>
          </p:cNvPr>
          <p:cNvSpPr/>
          <p:nvPr/>
        </p:nvSpPr>
        <p:spPr>
          <a:xfrm>
            <a:off x="9104091" y="4384145"/>
            <a:ext cx="2104498" cy="382934"/>
          </a:xfrm>
          <a:prstGeom prst="roundRect">
            <a:avLst>
              <a:gd name="adj" fmla="val 7333"/>
            </a:avLst>
          </a:prstGeom>
          <a:solidFill>
            <a:srgbClr val="C0A6D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180000" tIns="180000" rIns="72000" bIns="180000" anchor="ctr">
            <a:noAutofit/>
          </a:bodyPr>
          <a:lstStyle/>
          <a:p>
            <a:pPr marL="11113" marR="0" lvl="0" indent="0" algn="ctr" defTabSz="914400" rtl="0" eaLnBrk="1" fontAlgn="auto" latinLnBrk="0" hangingPunct="1">
              <a:lnSpc>
                <a:spcPct val="90000"/>
              </a:lnSpc>
              <a:spcBef>
                <a:spcPts val="111"/>
              </a:spcBef>
              <a:spcAft>
                <a:spcPts val="600"/>
              </a:spcAft>
              <a:buClr>
                <a:srgbClr val="8DB9D8"/>
              </a:buClr>
              <a:buSzTx/>
              <a:buFontTx/>
              <a:buNone/>
              <a:tabLst/>
              <a:defRPr/>
            </a:pPr>
            <a:r>
              <a:rPr lang="ca-ES" sz="900" b="1" spc="-1" dirty="0" err="1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Avaluación</a:t>
            </a:r>
            <a:r>
              <a:rPr lang="ca-ES" sz="900" b="1" spc="-1" dirty="0">
                <a:solidFill>
                  <a:srgbClr val="000000"/>
                </a:solidFill>
                <a:ea typeface="ＭＳ Ｐゴシック"/>
                <a:cs typeface="Calibri Light" panose="020F0302020204030204" pitchFamily="34" charset="0"/>
              </a:rPr>
              <a:t> de impacto</a:t>
            </a:r>
          </a:p>
        </p:txBody>
      </p:sp>
      <p:sp>
        <p:nvSpPr>
          <p:cNvPr id="5" name="Rectángulo 6">
            <a:extLst>
              <a:ext uri="{FF2B5EF4-FFF2-40B4-BE49-F238E27FC236}">
                <a16:creationId xmlns:a16="http://schemas.microsoft.com/office/drawing/2014/main" id="{0C45A658-0495-11B9-9597-E4C0503CDB3E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5EC3FA15-77E4-4651-A4A1-0D4C93D45B1A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883891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252;p2"/>
          <p:cNvSpPr txBox="1"/>
          <p:nvPr/>
        </p:nvSpPr>
        <p:spPr>
          <a:xfrm>
            <a:off x="666750" y="534183"/>
            <a:ext cx="11100134" cy="7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defTabSz="914400">
              <a:defRPr sz="6000" b="1"/>
            </a:lvl1pPr>
          </a:lstStyle>
          <a:p>
            <a:r>
              <a:rPr lang="es-ES" sz="4400" dirty="0">
                <a:solidFill>
                  <a:srgbClr val="56267D"/>
                </a:solidFill>
                <a:latin typeface="MetaBoldTurk" pitchFamily="50" charset="0"/>
              </a:rPr>
              <a:t>Convocatoria, proceso de selección y criterios</a:t>
            </a:r>
          </a:p>
        </p:txBody>
      </p:sp>
      <p:sp>
        <p:nvSpPr>
          <p:cNvPr id="135" name="Marcador de número de diapositiva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68FC16-F544-19E3-7B88-B66236B409B3}"/>
              </a:ext>
            </a:extLst>
          </p:cNvPr>
          <p:cNvSpPr txBox="1"/>
          <p:nvPr/>
        </p:nvSpPr>
        <p:spPr>
          <a:xfrm>
            <a:off x="666750" y="1485101"/>
            <a:ext cx="10687050" cy="1464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1600" b="1"/>
            </a:pPr>
            <a:r>
              <a:rPr lang="ca-ES" sz="2000" b="1" dirty="0">
                <a:latin typeface="Akkurat" panose="02000503040000020004" pitchFamily="2" charset="0"/>
              </a:rPr>
              <a:t>El programa </a:t>
            </a:r>
            <a:r>
              <a:rPr lang="ca-ES" sz="2000" b="1" dirty="0" err="1">
                <a:latin typeface="Akkurat" panose="02000503040000020004" pitchFamily="2" charset="0"/>
              </a:rPr>
              <a:t>tiene</a:t>
            </a:r>
            <a:r>
              <a:rPr lang="ca-ES" sz="2000" b="1" dirty="0">
                <a:latin typeface="Akkurat" panose="02000503040000020004" pitchFamily="2" charset="0"/>
              </a:rPr>
              <a:t> una </a:t>
            </a:r>
            <a:r>
              <a:rPr lang="ca-ES" sz="2000" b="1" dirty="0" err="1">
                <a:latin typeface="Akkurat" panose="02000503040000020004" pitchFamily="2" charset="0"/>
              </a:rPr>
              <a:t>convocatoria</a:t>
            </a:r>
            <a:r>
              <a:rPr lang="ca-ES" sz="2000" b="1" dirty="0">
                <a:latin typeface="Akkurat" panose="02000503040000020004" pitchFamily="2" charset="0"/>
              </a:rPr>
              <a:t> anual. </a:t>
            </a:r>
          </a:p>
          <a:p>
            <a:pPr>
              <a:lnSpc>
                <a:spcPct val="150000"/>
              </a:lnSpc>
              <a:defRPr sz="1600"/>
            </a:pPr>
            <a:r>
              <a:rPr lang="es-ES" dirty="0">
                <a:latin typeface="Akkurat" panose="02000503040000020004" pitchFamily="2" charset="0"/>
              </a:rPr>
              <a:t>Se anuncia a través de los </a:t>
            </a:r>
            <a:r>
              <a:rPr lang="es-ES" dirty="0">
                <a:latin typeface="Akkurat" panose="0200050304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boletines</a:t>
            </a:r>
            <a:r>
              <a:rPr lang="es-ES" dirty="0">
                <a:latin typeface="Akkurat" panose="02000503040000020004" pitchFamily="2" charset="0"/>
              </a:rPr>
              <a:t> de Empresa y de la Dirección de Economía Social y Cooperativas de Barcelona Activa; el </a:t>
            </a:r>
            <a:r>
              <a:rPr lang="es-ES" dirty="0">
                <a:latin typeface="Akkurat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boletín</a:t>
            </a:r>
            <a:r>
              <a:rPr lang="es-ES" dirty="0">
                <a:latin typeface="Akkurat" panose="02000503040000020004" pitchFamily="2" charset="0"/>
              </a:rPr>
              <a:t> y la </a:t>
            </a:r>
            <a:r>
              <a:rPr lang="es-ES" dirty="0">
                <a:latin typeface="Akkurat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es-ES" dirty="0">
                <a:latin typeface="Akkurat" panose="02000503040000020004" pitchFamily="2" charset="0"/>
              </a:rPr>
              <a:t> del Comisionado de ESS del </a:t>
            </a:r>
            <a:r>
              <a:rPr lang="es-ES" dirty="0" err="1">
                <a:latin typeface="Akkurat" panose="02000503040000020004" pitchFamily="2" charset="0"/>
              </a:rPr>
              <a:t>Ajuntament</a:t>
            </a:r>
            <a:r>
              <a:rPr lang="es-ES" dirty="0">
                <a:latin typeface="Akkurat" panose="02000503040000020004" pitchFamily="2" charset="0"/>
              </a:rPr>
              <a:t> de Barcelona; la </a:t>
            </a:r>
            <a:r>
              <a:rPr lang="es-ES" dirty="0">
                <a:latin typeface="Akkurat" panose="0200050304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del programa</a:t>
            </a:r>
            <a:r>
              <a:rPr lang="es-ES" dirty="0">
                <a:latin typeface="Akkurat" panose="02000503040000020004" pitchFamily="2" charset="0"/>
              </a:rPr>
              <a:t>; y por redes sociales, principalmente la cuenta de X </a:t>
            </a:r>
            <a:r>
              <a:rPr lang="es-ES" dirty="0">
                <a:latin typeface="Akkurat" panose="02000503040000020004" pitchFamily="2" charset="0"/>
                <a:hlinkClick r:id="rId6"/>
              </a:rPr>
              <a:t>@AltresEconomies</a:t>
            </a:r>
            <a:r>
              <a:rPr lang="es-ES" dirty="0">
                <a:latin typeface="Akkurat" panose="02000503040000020004" pitchFamily="2" charset="0"/>
              </a:rPr>
              <a:t>.</a:t>
            </a:r>
          </a:p>
        </p:txBody>
      </p:sp>
      <p:sp>
        <p:nvSpPr>
          <p:cNvPr id="9" name="QuadreDeText 11">
            <a:extLst>
              <a:ext uri="{FF2B5EF4-FFF2-40B4-BE49-F238E27FC236}">
                <a16:creationId xmlns:a16="http://schemas.microsoft.com/office/drawing/2014/main" id="{74F0BCD3-6897-0B50-37C8-949893BABE01}"/>
              </a:ext>
            </a:extLst>
          </p:cNvPr>
          <p:cNvSpPr txBox="1"/>
          <p:nvPr/>
        </p:nvSpPr>
        <p:spPr>
          <a:xfrm>
            <a:off x="666750" y="3177347"/>
            <a:ext cx="5400000" cy="1846659"/>
          </a:xfrm>
          <a:prstGeom prst="rect">
            <a:avLst/>
          </a:prstGeom>
          <a:noFill/>
          <a:ln w="19050" cap="flat">
            <a:solidFill>
              <a:srgbClr val="6D2C63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1600" b="1"/>
            </a:pPr>
            <a:r>
              <a:rPr lang="es-ES" b="1" dirty="0">
                <a:latin typeface="Akkurat" panose="02000503040000020004" pitchFamily="2" charset="0"/>
              </a:rPr>
              <a:t>El proceso de selección es el siguiente: </a:t>
            </a:r>
          </a:p>
          <a:p>
            <a:pPr marL="342900" indent="-342900">
              <a:buFont typeface="+mj-lt"/>
              <a:buAutoNum type="arabicPeriod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Las candidatas llenan un formulario de candidatura</a:t>
            </a:r>
          </a:p>
          <a:p>
            <a:pPr marL="342900" indent="-342900">
              <a:buFont typeface="+mj-lt"/>
              <a:buAutoNum type="arabicPeriod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El equipo técnico del programa hace una primera valoración del programa y convoca a las candidatas para hacer una entrevista</a:t>
            </a:r>
          </a:p>
          <a:p>
            <a:pPr marL="342900" indent="-342900">
              <a:buFont typeface="+mj-lt"/>
              <a:buAutoNum type="arabicPeriod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Con la información de los formularios y de las entrevistas, un comité de selección se reúne para hacer la selección. </a:t>
            </a:r>
          </a:p>
          <a:p>
            <a:pPr marL="342900" indent="-342900">
              <a:buFont typeface="+mj-lt"/>
              <a:buAutoNum type="arabicPeriod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Se comunica a las candidatas el resultado del proceso.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9A8AA2CC-A0CE-387A-99EE-2F6986871055}"/>
              </a:ext>
            </a:extLst>
          </p:cNvPr>
          <p:cNvSpPr txBox="1"/>
          <p:nvPr/>
        </p:nvSpPr>
        <p:spPr>
          <a:xfrm>
            <a:off x="6248400" y="3177347"/>
            <a:ext cx="5400000" cy="1692771"/>
          </a:xfrm>
          <a:prstGeom prst="rect">
            <a:avLst/>
          </a:prstGeom>
          <a:noFill/>
          <a:ln w="19050" cap="flat">
            <a:solidFill>
              <a:srgbClr val="6D2C63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1600" b="1"/>
            </a:pPr>
            <a:r>
              <a:rPr lang="es-ES" b="1" dirty="0">
                <a:latin typeface="Akkurat" panose="02000503040000020004" pitchFamily="2" charset="0"/>
              </a:rPr>
              <a:t>Las candidaturas se valoran en base a:</a:t>
            </a:r>
          </a:p>
          <a:p>
            <a:pPr marL="342900" indent="-342900">
              <a:buFont typeface="Arial" panose="020B0604020202020204" pitchFamily="34" charset="0"/>
              <a:buChar char="•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Modelo de negocio de la organización</a:t>
            </a:r>
          </a:p>
          <a:p>
            <a:pPr marL="342900" indent="-342900">
              <a:buFont typeface="Arial" panose="020B0604020202020204" pitchFamily="34" charset="0"/>
              <a:buChar char="•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Liderazgo femenino en la organización</a:t>
            </a:r>
          </a:p>
          <a:p>
            <a:pPr marL="342900" indent="-342900">
              <a:buFont typeface="Arial" panose="020B0604020202020204" pitchFamily="34" charset="0"/>
              <a:buChar char="•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Encaje de la iniciativa en el marco de la ESS</a:t>
            </a:r>
          </a:p>
          <a:p>
            <a:pPr marL="342900" indent="-342900">
              <a:buFont typeface="Arial" panose="020B0604020202020204" pitchFamily="34" charset="0"/>
              <a:buChar char="•"/>
              <a:defRPr sz="1600" b="1"/>
            </a:pPr>
            <a:r>
              <a:rPr lang="es-ES" sz="1400" dirty="0">
                <a:latin typeface="Akkurat" panose="02000503040000020004" pitchFamily="2" charset="0"/>
              </a:rPr>
              <a:t>Necesidades alineades con el Programa</a:t>
            </a:r>
          </a:p>
          <a:p>
            <a:pPr marL="183338" indent="-183338" algn="just">
              <a:buSzPct val="100000"/>
              <a:buChar char="-"/>
              <a:defRPr sz="1600"/>
            </a:pPr>
            <a:endParaRPr lang="ca-ES" dirty="0"/>
          </a:p>
          <a:p>
            <a:pPr marL="183338" indent="-183338" algn="just">
              <a:buSzPct val="100000"/>
              <a:buChar char="-"/>
              <a:defRPr sz="1600"/>
            </a:pPr>
            <a:endParaRPr lang="ca-ES" dirty="0"/>
          </a:p>
        </p:txBody>
      </p:sp>
      <p:sp>
        <p:nvSpPr>
          <p:cNvPr id="2" name="Rectángulo 6">
            <a:extLst>
              <a:ext uri="{FF2B5EF4-FFF2-40B4-BE49-F238E27FC236}">
                <a16:creationId xmlns:a16="http://schemas.microsoft.com/office/drawing/2014/main" id="{A1C4294E-CE2B-9706-237C-C88AAD509EE9}"/>
              </a:ext>
            </a:extLst>
          </p:cNvPr>
          <p:cNvSpPr/>
          <p:nvPr/>
        </p:nvSpPr>
        <p:spPr>
          <a:xfrm rot="5400000">
            <a:off x="5735999" y="438000"/>
            <a:ext cx="720000" cy="12192001"/>
          </a:xfrm>
          <a:prstGeom prst="rect">
            <a:avLst/>
          </a:prstGeom>
          <a:solidFill>
            <a:srgbClr val="56267D"/>
          </a:solidFill>
          <a:ln w="12700">
            <a:noFill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s-ES" dirty="0"/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231D894C-A597-B539-61E2-628C78BB3457}"/>
              </a:ext>
            </a:extLst>
          </p:cNvPr>
          <p:cNvSpPr txBox="1"/>
          <p:nvPr/>
        </p:nvSpPr>
        <p:spPr>
          <a:xfrm>
            <a:off x="89653" y="6364723"/>
            <a:ext cx="119531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ca-ES" dirty="0">
                <a:latin typeface="Akkurat" panose="02000503040000020004" pitchFamily="2" charset="0"/>
              </a:rPr>
              <a:t>Camí de la Solidesa - 9a </a:t>
            </a:r>
            <a:r>
              <a:rPr lang="ca-ES" dirty="0" err="1">
                <a:latin typeface="Akkurat" panose="02000503040000020004" pitchFamily="2" charset="0"/>
              </a:rPr>
              <a:t>edición</a:t>
            </a:r>
            <a:r>
              <a:rPr lang="ca-ES" dirty="0">
                <a:latin typeface="Akkurat" panose="02000503040000020004" pitchFamily="2" charset="0"/>
              </a:rPr>
              <a:t> 												</a:t>
            </a:r>
            <a:r>
              <a:rPr lang="ca-ES" dirty="0">
                <a:solidFill>
                  <a:schemeClr val="bg1"/>
                </a:solidFill>
                <a:latin typeface="Akkurat" panose="02000503040000020004" pitchFamily="2" charset="0"/>
              </a:rPr>
              <a:t>barcelonactiva.cat/camidelasolidesa</a:t>
            </a:r>
          </a:p>
          <a:p>
            <a:r>
              <a:rPr lang="ca-ES" dirty="0">
                <a:latin typeface="Akkurat-Light" panose="0200050303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244628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038BA6914C0642BAF971E1072CA9F9" ma:contentTypeVersion="15" ma:contentTypeDescription="Crea un document nou" ma:contentTypeScope="" ma:versionID="98893c74bc4b79ac0cca5559e30abdd6">
  <xsd:schema xmlns:xsd="http://www.w3.org/2001/XMLSchema" xmlns:xs="http://www.w3.org/2001/XMLSchema" xmlns:p="http://schemas.microsoft.com/office/2006/metadata/properties" xmlns:ns2="7ed0c6bb-dc76-41b7-a643-3cb3801a5627" xmlns:ns3="6faeeddf-7c8b-499f-bb8a-b42d5962da00" targetNamespace="http://schemas.microsoft.com/office/2006/metadata/properties" ma:root="true" ma:fieldsID="dd849678254c8826e64768234fa977ad" ns2:_="" ns3:_="">
    <xsd:import namespace="7ed0c6bb-dc76-41b7-a643-3cb3801a5627"/>
    <xsd:import namespace="6faeeddf-7c8b-499f-bb8a-b42d5962d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0c6bb-dc76-41b7-a643-3cb3801a5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ac16f0e7-e375-4400-81ce-9e2a51cca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eeddf-7c8b-499f-bb8a-b42d5962d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00baebd-8812-4541-948f-443cc9a631ed}" ma:internalName="TaxCatchAll" ma:showField="CatchAllData" ma:web="6faeeddf-7c8b-499f-bb8a-b42d5962da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aeeddf-7c8b-499f-bb8a-b42d5962da00" xsi:nil="true"/>
    <lcf76f155ced4ddcb4097134ff3c332f xmlns="7ed0c6bb-dc76-41b7-a643-3cb3801a56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5E9F34-B9B4-4106-8FC2-9A776ECE09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0c6bb-dc76-41b7-a643-3cb3801a5627"/>
    <ds:schemaRef ds:uri="6faeeddf-7c8b-499f-bb8a-b42d5962d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B9467D-3724-44A6-9E0F-BAA598CE4E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B4BA1E-CD34-4E75-A27A-F81336663A4E}">
  <ds:schemaRefs>
    <ds:schemaRef ds:uri="7ed0c6bb-dc76-41b7-a643-3cb3801a5627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faeeddf-7c8b-499f-bb8a-b42d5962da0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4081</TotalTime>
  <Words>1393</Words>
  <Application>Microsoft Office PowerPoint</Application>
  <PresentationFormat>Panorámica</PresentationFormat>
  <Paragraphs>134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ＭＳ Ｐゴシック</vt:lpstr>
      <vt:lpstr>Akkurat</vt:lpstr>
      <vt:lpstr>Akkurat-Light</vt:lpstr>
      <vt:lpstr>Arial</vt:lpstr>
      <vt:lpstr>Calibri</vt:lpstr>
      <vt:lpstr>Calibri Light</vt:lpstr>
      <vt:lpstr>MetaBoldTurk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Judit Dueso Barroso</dc:creator>
  <cp:lastModifiedBy>Quim Ginestet Maynou</cp:lastModifiedBy>
  <cp:revision>102</cp:revision>
  <dcterms:modified xsi:type="dcterms:W3CDTF">2024-04-18T11:04:52Z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0x01010090038BA6914C0642BAF971E1072CA9F9</vt:lpwstr>
  </property>
</Properties>
</file>